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53" r:id="rId1"/>
    <p:sldMasterId id="2147484456" r:id="rId2"/>
  </p:sldMasterIdLst>
  <p:notesMasterIdLst>
    <p:notesMasterId r:id="rId54"/>
  </p:notesMasterIdLst>
  <p:handoutMasterIdLst>
    <p:handoutMasterId r:id="rId55"/>
  </p:handoutMasterIdLst>
  <p:sldIdLst>
    <p:sldId id="325" r:id="rId3"/>
    <p:sldId id="326" r:id="rId4"/>
    <p:sldId id="424" r:id="rId5"/>
    <p:sldId id="425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17" r:id="rId26"/>
    <p:sldId id="420" r:id="rId27"/>
    <p:sldId id="421" r:id="rId28"/>
    <p:sldId id="422" r:id="rId29"/>
    <p:sldId id="445" r:id="rId30"/>
    <p:sldId id="446" r:id="rId31"/>
    <p:sldId id="455" r:id="rId32"/>
    <p:sldId id="447" r:id="rId33"/>
    <p:sldId id="453" r:id="rId34"/>
    <p:sldId id="454" r:id="rId35"/>
    <p:sldId id="456" r:id="rId36"/>
    <p:sldId id="462" r:id="rId37"/>
    <p:sldId id="463" r:id="rId38"/>
    <p:sldId id="466" r:id="rId39"/>
    <p:sldId id="467" r:id="rId40"/>
    <p:sldId id="457" r:id="rId41"/>
    <p:sldId id="460" r:id="rId42"/>
    <p:sldId id="458" r:id="rId43"/>
    <p:sldId id="461" r:id="rId44"/>
    <p:sldId id="470" r:id="rId45"/>
    <p:sldId id="471" r:id="rId46"/>
    <p:sldId id="472" r:id="rId47"/>
    <p:sldId id="473" r:id="rId48"/>
    <p:sldId id="474" r:id="rId49"/>
    <p:sldId id="475" r:id="rId50"/>
    <p:sldId id="468" r:id="rId51"/>
    <p:sldId id="469" r:id="rId52"/>
    <p:sldId id="476" r:id="rId53"/>
  </p:sldIdLst>
  <p:sldSz cx="12192000" cy="6858000"/>
  <p:notesSz cx="6645275" cy="9777413"/>
  <p:defaultTextStyle>
    <a:defPPr>
      <a:defRPr lang="zh-CN"/>
    </a:defPPr>
    <a:lvl1pPr algn="ctr" rtl="0" fontAlgn="base">
      <a:lnSpc>
        <a:spcPct val="90000"/>
      </a:lnSpc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000" kern="1200">
        <a:solidFill>
          <a:schemeClr val="tx1"/>
        </a:solidFill>
        <a:latin typeface="黑体" pitchFamily="49" charset="-122"/>
        <a:ea typeface="黑体" pitchFamily="49" charset="-122"/>
        <a:cs typeface="+mn-cs"/>
      </a:defRPr>
    </a:lvl1pPr>
    <a:lvl2pPr marL="457200" algn="ctr" rtl="0" fontAlgn="base">
      <a:lnSpc>
        <a:spcPct val="90000"/>
      </a:lnSpc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000" kern="1200">
        <a:solidFill>
          <a:schemeClr val="tx1"/>
        </a:solidFill>
        <a:latin typeface="黑体" pitchFamily="49" charset="-122"/>
        <a:ea typeface="黑体" pitchFamily="49" charset="-122"/>
        <a:cs typeface="+mn-cs"/>
      </a:defRPr>
    </a:lvl2pPr>
    <a:lvl3pPr marL="914400" algn="ctr" rtl="0" fontAlgn="base">
      <a:lnSpc>
        <a:spcPct val="90000"/>
      </a:lnSpc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000" kern="1200">
        <a:solidFill>
          <a:schemeClr val="tx1"/>
        </a:solidFill>
        <a:latin typeface="黑体" pitchFamily="49" charset="-122"/>
        <a:ea typeface="黑体" pitchFamily="49" charset="-122"/>
        <a:cs typeface="+mn-cs"/>
      </a:defRPr>
    </a:lvl3pPr>
    <a:lvl4pPr marL="1371600" algn="ctr" rtl="0" fontAlgn="base">
      <a:lnSpc>
        <a:spcPct val="90000"/>
      </a:lnSpc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000" kern="1200">
        <a:solidFill>
          <a:schemeClr val="tx1"/>
        </a:solidFill>
        <a:latin typeface="黑体" pitchFamily="49" charset="-122"/>
        <a:ea typeface="黑体" pitchFamily="49" charset="-122"/>
        <a:cs typeface="+mn-cs"/>
      </a:defRPr>
    </a:lvl4pPr>
    <a:lvl5pPr marL="1828800" algn="ctr" rtl="0" fontAlgn="base">
      <a:lnSpc>
        <a:spcPct val="90000"/>
      </a:lnSpc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000" kern="1200">
        <a:solidFill>
          <a:schemeClr val="tx1"/>
        </a:solidFill>
        <a:latin typeface="黑体" pitchFamily="49" charset="-122"/>
        <a:ea typeface="黑体" pitchFamily="49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黑体" pitchFamily="49" charset="-122"/>
        <a:ea typeface="黑体" pitchFamily="49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黑体" pitchFamily="49" charset="-122"/>
        <a:ea typeface="黑体" pitchFamily="49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黑体" pitchFamily="49" charset="-122"/>
        <a:ea typeface="黑体" pitchFamily="49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黑体" pitchFamily="49" charset="-122"/>
        <a:ea typeface="黑体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0">
          <p15:clr>
            <a:srgbClr val="A4A3A4"/>
          </p15:clr>
        </p15:guide>
        <p15:guide id="2" pos="209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34F8"/>
    <a:srgbClr val="D1CE40"/>
    <a:srgbClr val="FFFFFF"/>
    <a:srgbClr val="748745"/>
    <a:srgbClr val="52C4B9"/>
    <a:srgbClr val="FFAAA1"/>
    <a:srgbClr val="FFFFCC"/>
    <a:srgbClr val="FF0066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68" autoAdjust="0"/>
    <p:restoredTop sz="81533" autoAdjust="0"/>
  </p:normalViewPr>
  <p:slideViewPr>
    <p:cSldViewPr>
      <p:cViewPr varScale="1">
        <p:scale>
          <a:sx n="84" d="100"/>
          <a:sy n="84" d="100"/>
        </p:scale>
        <p:origin x="135" y="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16" y="-54"/>
      </p:cViewPr>
      <p:guideLst>
        <p:guide orient="horz" pos="3080"/>
        <p:guide pos="209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1.xml"/><Relationship Id="rId1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8" tIns="46919" rIns="93838" bIns="46919" numCol="1" anchor="t" anchorCtr="0" compatLnSpc="1">
            <a:prstTxWarp prst="textNoShape">
              <a:avLst/>
            </a:prstTxWarp>
          </a:bodyPr>
          <a:lstStyle>
            <a:lvl1pPr algn="l" defTabSz="93821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Verdan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5550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8" tIns="46919" rIns="93838" bIns="46919" numCol="1" anchor="t" anchorCtr="0" compatLnSpc="1">
            <a:prstTxWarp prst="textNoShape">
              <a:avLst/>
            </a:prstTxWarp>
          </a:bodyPr>
          <a:lstStyle>
            <a:lvl1pPr algn="r" defTabSz="93821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Verdan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88463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8" tIns="46919" rIns="93838" bIns="46919" numCol="1" anchor="b" anchorCtr="0" compatLnSpc="1">
            <a:prstTxWarp prst="textNoShape">
              <a:avLst/>
            </a:prstTxWarp>
          </a:bodyPr>
          <a:lstStyle>
            <a:lvl1pPr algn="l" defTabSz="93821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Verdan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5550" y="9288463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8" tIns="46919" rIns="93838" bIns="46919" numCol="1" anchor="b" anchorCtr="0" compatLnSpc="1">
            <a:prstTxWarp prst="textNoShape">
              <a:avLst/>
            </a:prstTxWarp>
          </a:bodyPr>
          <a:lstStyle>
            <a:lvl1pPr algn="r" defTabSz="93821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Verdan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2EA0E1BE-B57A-4F68-85F4-BE96B34E6F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89270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8" tIns="46919" rIns="93838" bIns="46919" numCol="1" anchor="t" anchorCtr="0" compatLnSpc="1">
            <a:prstTxWarp prst="textNoShape">
              <a:avLst/>
            </a:prstTxWarp>
          </a:bodyPr>
          <a:lstStyle>
            <a:lvl1pPr algn="l" defTabSz="93821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5550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8" tIns="46919" rIns="93838" bIns="46919" numCol="1" anchor="t" anchorCtr="0" compatLnSpc="1">
            <a:prstTxWarp prst="textNoShape">
              <a:avLst/>
            </a:prstTxWarp>
          </a:bodyPr>
          <a:lstStyle>
            <a:lvl1pPr algn="r" defTabSz="93821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6675" y="733425"/>
            <a:ext cx="6513513" cy="36655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3438"/>
            <a:ext cx="487362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8" tIns="46919" rIns="93838" bIns="469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8463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8" tIns="46919" rIns="93838" bIns="46919" numCol="1" anchor="b" anchorCtr="0" compatLnSpc="1">
            <a:prstTxWarp prst="textNoShape">
              <a:avLst/>
            </a:prstTxWarp>
          </a:bodyPr>
          <a:lstStyle>
            <a:lvl1pPr algn="l" defTabSz="93821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5550" y="9288463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8" tIns="46919" rIns="93838" bIns="46919" numCol="1" anchor="b" anchorCtr="0" compatLnSpc="1">
            <a:prstTxWarp prst="textNoShape">
              <a:avLst/>
            </a:prstTxWarp>
          </a:bodyPr>
          <a:lstStyle>
            <a:lvl1pPr algn="r" defTabSz="93821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6720BF45-DEC5-4AEF-8798-1024CFDF36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14708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eaLnBrk="0" hangingPunct="0">
              <a:defRPr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defTabSz="938213" eaLnBrk="0" hangingPunct="0">
              <a:defRPr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defTabSz="938213" eaLnBrk="0" hangingPunct="0">
              <a:defRPr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defTabSz="938213" eaLnBrk="0" hangingPunct="0">
              <a:defRPr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marL="2057400" indent="-228600" defTabSz="938213" eaLnBrk="0" hangingPunct="0">
              <a:defRPr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2514600" indent="-228600" algn="ctr" defTabSz="938213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defRPr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2971800" indent="-228600" algn="ctr" defTabSz="938213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defRPr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3429000" indent="-228600" algn="ctr" defTabSz="938213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defRPr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3886200" indent="-228600" algn="ctr" defTabSz="938213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defRPr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eaLnBrk="1" hangingPunct="1"/>
            <a:fld id="{E7A8B422-5B71-49D5-BADB-42A00ABE25F8}" type="slidenum">
              <a:rPr lang="en-US" altLang="zh-CN" sz="1200" smtClean="0">
                <a:latin typeface="Times New Roman" pitchFamily="18" charset="0"/>
                <a:ea typeface="宋体" pitchFamily="2" charset="-122"/>
              </a:rPr>
              <a:pPr eaLnBrk="1" hangingPunct="1"/>
              <a:t>1</a:t>
            </a:fld>
            <a:endParaRPr lang="en-US" altLang="zh-CN" sz="1200" smtClean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6675" y="733425"/>
            <a:ext cx="6513513" cy="3665538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47451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4FE61B7-3E00-41DB-AC98-82052BB2AEF9}" type="slidenum">
              <a:rPr lang="en-US" altLang="zh-CN" sz="1300" smtClean="0"/>
              <a:pPr>
                <a:spcBef>
                  <a:spcPct val="0"/>
                </a:spcBef>
              </a:pPr>
              <a:t>11</a:t>
            </a:fld>
            <a:endParaRPr lang="en-US" altLang="zh-CN" sz="1300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5250" y="3371850"/>
            <a:ext cx="7504113" cy="31956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292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DD85C4C-BDAD-4828-B0DF-C671DEA99FEE}" type="slidenum">
              <a:rPr lang="en-US" altLang="zh-CN" sz="1300" smtClean="0"/>
              <a:pPr>
                <a:spcBef>
                  <a:spcPct val="0"/>
                </a:spcBef>
              </a:pPr>
              <a:t>12</a:t>
            </a:fld>
            <a:endParaRPr lang="en-US" altLang="zh-CN" sz="1300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721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B034840-B2E2-4B3A-A572-2ABB677E78E2}" type="slidenum">
              <a:rPr lang="en-US" altLang="zh-CN" sz="1300" smtClean="0"/>
              <a:pPr>
                <a:spcBef>
                  <a:spcPct val="0"/>
                </a:spcBef>
              </a:pPr>
              <a:t>13</a:t>
            </a:fld>
            <a:endParaRPr lang="en-US" altLang="zh-CN" sz="1300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614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6C2AEA7-63EE-489D-90FC-50F8382E100D}" type="slidenum">
              <a:rPr lang="en-US" altLang="zh-CN" sz="1300" smtClean="0"/>
              <a:pPr>
                <a:spcBef>
                  <a:spcPct val="0"/>
                </a:spcBef>
              </a:pPr>
              <a:t>14</a:t>
            </a:fld>
            <a:endParaRPr lang="en-US" altLang="zh-CN" sz="1300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149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A12C6FF-CA70-49E2-B436-14E2B488970B}" type="slidenum">
              <a:rPr lang="en-US" altLang="zh-CN" sz="1300" smtClean="0"/>
              <a:pPr>
                <a:spcBef>
                  <a:spcPct val="0"/>
                </a:spcBef>
              </a:pPr>
              <a:t>15</a:t>
            </a:fld>
            <a:endParaRPr lang="en-US" altLang="zh-CN" sz="1300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06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E27BFC5-18BA-4F45-B66F-6D4F7C563D74}" type="slidenum">
              <a:rPr lang="en-US" altLang="zh-CN" sz="1300" smtClean="0"/>
              <a:pPr>
                <a:spcBef>
                  <a:spcPct val="0"/>
                </a:spcBef>
              </a:pPr>
              <a:t>16</a:t>
            </a:fld>
            <a:endParaRPr lang="en-US" altLang="zh-CN" sz="1300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961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CAED31D-B98F-429B-A97E-592DBEEC2178}" type="slidenum">
              <a:rPr lang="en-US" altLang="zh-CN" sz="1300" smtClean="0"/>
              <a:pPr>
                <a:spcBef>
                  <a:spcPct val="0"/>
                </a:spcBef>
              </a:pPr>
              <a:t>17</a:t>
            </a:fld>
            <a:endParaRPr lang="en-US" altLang="zh-CN" sz="1300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545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BEFE404-1122-4FC4-85C0-032B87E4E124}" type="slidenum">
              <a:rPr lang="en-US" altLang="zh-CN" sz="1300" smtClean="0"/>
              <a:pPr>
                <a:spcBef>
                  <a:spcPct val="0"/>
                </a:spcBef>
              </a:pPr>
              <a:t>18</a:t>
            </a:fld>
            <a:endParaRPr lang="en-US" altLang="zh-CN" sz="1300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804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4EFA657-2408-45F7-982C-A4AFFC4D18FA}" type="slidenum">
              <a:rPr lang="en-US" altLang="zh-CN" sz="1300" smtClean="0"/>
              <a:pPr>
                <a:spcBef>
                  <a:spcPct val="0"/>
                </a:spcBef>
              </a:pPr>
              <a:t>19</a:t>
            </a:fld>
            <a:endParaRPr lang="en-US" altLang="zh-CN" sz="1300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693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5645342-9FB1-4D10-AE5E-A197F5011BEA}" type="slidenum">
              <a:rPr lang="en-US" altLang="zh-CN" sz="1300" smtClean="0"/>
              <a:pPr>
                <a:spcBef>
                  <a:spcPct val="0"/>
                </a:spcBef>
              </a:pPr>
              <a:t>20</a:t>
            </a:fld>
            <a:endParaRPr lang="en-US" altLang="zh-CN" sz="130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575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FE14E0B-16B4-42C1-9C7E-5CE489996F95}" type="slidenum">
              <a:rPr lang="en-US" altLang="zh-CN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</a:t>
            </a:fld>
            <a:endParaRPr lang="en-US" altLang="zh-CN" sz="1300" smtClean="0">
              <a:solidFill>
                <a:srgbClr val="000000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253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E94D39F-00A1-413F-B67B-A6E224123CF7}" type="slidenum">
              <a:rPr lang="en-US" altLang="zh-CN" sz="1300" smtClean="0"/>
              <a:pPr>
                <a:spcBef>
                  <a:spcPct val="0"/>
                </a:spcBef>
              </a:pPr>
              <a:t>21</a:t>
            </a:fld>
            <a:endParaRPr lang="en-US" altLang="zh-CN" sz="1300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134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44FAFEC-B735-4E14-9561-024C2FDADDB1}" type="slidenum">
              <a:rPr lang="en-US" altLang="zh-CN" sz="1300" smtClean="0"/>
              <a:pPr>
                <a:spcBef>
                  <a:spcPct val="0"/>
                </a:spcBef>
              </a:pPr>
              <a:t>22</a:t>
            </a:fld>
            <a:endParaRPr lang="en-US" altLang="zh-CN" sz="1300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485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DA89EF3-F025-4274-8B64-C08DEA1A981A}" type="slidenum">
              <a:rPr lang="en-US" altLang="zh-CN" sz="1300" smtClean="0"/>
              <a:pPr>
                <a:spcBef>
                  <a:spcPct val="0"/>
                </a:spcBef>
              </a:pPr>
              <a:t>23</a:t>
            </a:fld>
            <a:endParaRPr lang="en-US" altLang="zh-CN" sz="130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594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DB9864F-EC27-4EEB-A12A-99C67DAB2134}" type="slidenum">
              <a:rPr lang="en-US" altLang="zh-CN" sz="1300" smtClean="0"/>
              <a:pPr>
                <a:spcBef>
                  <a:spcPct val="0"/>
                </a:spcBef>
              </a:pPr>
              <a:t>4</a:t>
            </a:fld>
            <a:endParaRPr lang="en-US" altLang="zh-CN" sz="1300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077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592ED19-A40A-44C3-AC6A-B85B08C1FFBA}" type="slidenum">
              <a:rPr lang="en-US" altLang="zh-CN" sz="1300" smtClean="0"/>
              <a:pPr>
                <a:spcBef>
                  <a:spcPct val="0"/>
                </a:spcBef>
              </a:pPr>
              <a:t>5</a:t>
            </a:fld>
            <a:endParaRPr lang="en-US" altLang="zh-CN" sz="1300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011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3B10050-D6C3-4E9D-976A-E5D9C66D6A66}" type="slidenum">
              <a:rPr lang="en-US" altLang="zh-CN" sz="1300" smtClean="0"/>
              <a:pPr>
                <a:spcBef>
                  <a:spcPct val="0"/>
                </a:spcBef>
              </a:pPr>
              <a:t>6</a:t>
            </a:fld>
            <a:endParaRPr lang="en-US" altLang="zh-CN" sz="1300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51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008C055-FC59-4323-883B-7562A573C407}" type="slidenum">
              <a:rPr lang="en-US" altLang="zh-CN" sz="1300" smtClean="0"/>
              <a:pPr>
                <a:spcBef>
                  <a:spcPct val="0"/>
                </a:spcBef>
              </a:pPr>
              <a:t>7</a:t>
            </a:fld>
            <a:endParaRPr lang="en-US" altLang="zh-CN" sz="1300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193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944F60C-C584-400F-A370-F3952E710186}" type="slidenum">
              <a:rPr lang="en-US" altLang="zh-CN" sz="1300" smtClean="0"/>
              <a:pPr>
                <a:spcBef>
                  <a:spcPct val="0"/>
                </a:spcBef>
              </a:pPr>
              <a:t>8</a:t>
            </a:fld>
            <a:endParaRPr lang="en-US" altLang="zh-CN" sz="1300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211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E16EED9-1C0F-403D-834F-30B0678B3DD0}" type="slidenum">
              <a:rPr lang="en-US" altLang="zh-CN" sz="1300" smtClean="0"/>
              <a:pPr>
                <a:spcBef>
                  <a:spcPct val="0"/>
                </a:spcBef>
              </a:pPr>
              <a:t>9</a:t>
            </a:fld>
            <a:endParaRPr lang="en-US" altLang="zh-CN" sz="1300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5250" y="3371850"/>
            <a:ext cx="7504113" cy="31956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408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706347A-FBA5-47A0-A7C5-04FF90D6A96D}" type="slidenum">
              <a:rPr lang="en-US" altLang="zh-CN" sz="1300" smtClean="0"/>
              <a:pPr>
                <a:spcBef>
                  <a:spcPct val="0"/>
                </a:spcBef>
              </a:pPr>
              <a:t>10</a:t>
            </a:fld>
            <a:endParaRPr lang="en-US" altLang="zh-CN" sz="1300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5250" y="3371850"/>
            <a:ext cx="7504113" cy="31956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830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ABF8D5-E842-4597-A2FD-CFBC76776AE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媒体信号处理基础（</a:t>
            </a:r>
            <a:r>
              <a:rPr lang="en-US" altLang="zh-CN" dirty="0" smtClean="0"/>
              <a:t>2012 </a:t>
            </a:r>
            <a:r>
              <a:rPr lang="zh-CN" altLang="en-US" dirty="0" smtClean="0"/>
              <a:t>夏）</a:t>
            </a:r>
            <a:endParaRPr lang="en-US" altLang="zh-CN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6699"/>
                </a:solidFill>
              </a:rPr>
              <a:t>Fundamentals of Multimedia </a:t>
            </a:r>
            <a:r>
              <a:rPr lang="en-US" altLang="zh-CN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>
                <a:solidFill>
                  <a:srgbClr val="006699"/>
                </a:solidFill>
              </a:rPr>
              <a:t> Color in Image and Video </a:t>
            </a:r>
            <a:r>
              <a:rPr lang="en-US" altLang="zh-CN" smtClean="0">
                <a:solidFill>
                  <a:srgbClr val="006699"/>
                </a:solidFill>
              </a:rPr>
              <a:t>(2017 Spring)</a:t>
            </a:r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14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6699"/>
                </a:solidFill>
              </a:rPr>
              <a:t>Fundamentals of Multimedia </a:t>
            </a:r>
            <a:r>
              <a:rPr lang="en-US" altLang="zh-CN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>
                <a:solidFill>
                  <a:srgbClr val="006699"/>
                </a:solidFill>
              </a:rPr>
              <a:t> Color in Image and Video </a:t>
            </a:r>
            <a:r>
              <a:rPr lang="en-US" altLang="zh-CN" smtClean="0">
                <a:solidFill>
                  <a:srgbClr val="006699"/>
                </a:solidFill>
              </a:rPr>
              <a:t>(2017 Spring)</a:t>
            </a:r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19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6699"/>
                </a:solidFill>
              </a:rPr>
              <a:t>Fundamentals of Multimedia </a:t>
            </a:r>
            <a:r>
              <a:rPr lang="en-US" altLang="zh-CN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>
                <a:solidFill>
                  <a:srgbClr val="006699"/>
                </a:solidFill>
              </a:rPr>
              <a:t> Color in Image and Video </a:t>
            </a:r>
            <a:r>
              <a:rPr lang="en-US" altLang="zh-CN" smtClean="0">
                <a:solidFill>
                  <a:srgbClr val="006699"/>
                </a:solidFill>
              </a:rPr>
              <a:t>(2017 Spring)</a:t>
            </a:r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669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4968" y="103188"/>
            <a:ext cx="2747433" cy="58467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90551" y="103188"/>
            <a:ext cx="8041216" cy="58467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6699"/>
                </a:solidFill>
              </a:rPr>
              <a:t>Fundamentals of Multimedia </a:t>
            </a:r>
            <a:r>
              <a:rPr lang="en-US" altLang="zh-CN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>
                <a:solidFill>
                  <a:srgbClr val="006699"/>
                </a:solidFill>
              </a:rPr>
              <a:t> Color in Image and Video </a:t>
            </a:r>
            <a:r>
              <a:rPr lang="en-US" altLang="zh-CN" smtClean="0">
                <a:solidFill>
                  <a:srgbClr val="006699"/>
                </a:solidFill>
              </a:rPr>
              <a:t>(2017 Spring)</a:t>
            </a:r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194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552" y="103188"/>
            <a:ext cx="10991849" cy="8048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94784" y="1196976"/>
            <a:ext cx="5384800" cy="4752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82784" y="1196975"/>
            <a:ext cx="5384800" cy="2300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82784" y="3649664"/>
            <a:ext cx="5384800" cy="2300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6699"/>
                </a:solidFill>
              </a:rPr>
              <a:t>Fundamentals of Multimedia </a:t>
            </a:r>
            <a:r>
              <a:rPr lang="en-US" altLang="zh-CN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>
                <a:solidFill>
                  <a:srgbClr val="006699"/>
                </a:solidFill>
              </a:rPr>
              <a:t> Color in Image and Video </a:t>
            </a:r>
            <a:r>
              <a:rPr lang="en-US" altLang="zh-CN" smtClean="0">
                <a:solidFill>
                  <a:srgbClr val="006699"/>
                </a:solidFill>
              </a:rPr>
              <a:t>(2017 Spring)</a:t>
            </a:r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202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552" y="103188"/>
            <a:ext cx="10991849" cy="8048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94784" y="1196976"/>
            <a:ext cx="5384800" cy="4752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2784" y="1196976"/>
            <a:ext cx="5384800" cy="4752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6699"/>
                </a:solidFill>
              </a:rPr>
              <a:t>Fundamentals of Multimedia </a:t>
            </a:r>
            <a:r>
              <a:rPr lang="en-US" altLang="zh-CN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>
                <a:solidFill>
                  <a:srgbClr val="006699"/>
                </a:solidFill>
              </a:rPr>
              <a:t> Color in Image and Video </a:t>
            </a:r>
            <a:r>
              <a:rPr lang="en-US" altLang="zh-CN" smtClean="0">
                <a:solidFill>
                  <a:srgbClr val="006699"/>
                </a:solidFill>
              </a:rPr>
              <a:t>(2017 Spring)</a:t>
            </a:r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381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590552" y="103188"/>
            <a:ext cx="10991849" cy="8048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594784" y="1196975"/>
            <a:ext cx="5384800" cy="2300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82784" y="1196975"/>
            <a:ext cx="5384800" cy="2300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94784" y="3649664"/>
            <a:ext cx="5384800" cy="2300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82784" y="3649664"/>
            <a:ext cx="5384800" cy="2300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6699"/>
                </a:solidFill>
              </a:rPr>
              <a:t>Fundamentals of Multimedia </a:t>
            </a:r>
            <a:r>
              <a:rPr lang="en-US" altLang="zh-CN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>
                <a:solidFill>
                  <a:srgbClr val="006699"/>
                </a:solidFill>
              </a:rPr>
              <a:t> Color in Image and Video </a:t>
            </a:r>
            <a:r>
              <a:rPr lang="en-US" altLang="zh-CN" smtClean="0">
                <a:solidFill>
                  <a:srgbClr val="006699"/>
                </a:solidFill>
              </a:rPr>
              <a:t>(2017 Spring)</a:t>
            </a:r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194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025352"/>
          </a:xfrm>
        </p:spPr>
        <p:txBody>
          <a:bodyPr/>
          <a:lstStyle>
            <a:lvl1pPr algn="l">
              <a:defRPr sz="4000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68760"/>
            <a:ext cx="10972800" cy="4896544"/>
          </a:xfrm>
        </p:spPr>
        <p:txBody>
          <a:bodyPr/>
          <a:lstStyle>
            <a:lvl1pPr>
              <a:buFont typeface="Arial" pitchFamily="34" charset="0"/>
              <a:buChar char="•"/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>
              <a:buFont typeface="Arial" pitchFamily="34" charset="0"/>
              <a:buChar char="•"/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>
              <a:buFont typeface="Arial" pitchFamily="34" charset="0"/>
              <a:buChar char="•"/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>
              <a:buFont typeface="Arial" pitchFamily="34" charset="0"/>
              <a:buChar char="•"/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300" b="1" i="1"/>
            </a:lvl1pPr>
          </a:lstStyle>
          <a:p>
            <a:pPr>
              <a:defRPr/>
            </a:pPr>
            <a:r>
              <a:rPr lang="zh-CN" altLang="en-US" dirty="0" smtClean="0"/>
              <a:t>媒体信号处理基础（</a:t>
            </a:r>
            <a:r>
              <a:rPr lang="en-US" altLang="zh-CN" dirty="0" smtClean="0"/>
              <a:t>2012 </a:t>
            </a:r>
            <a:r>
              <a:rPr lang="zh-CN" altLang="en-US" dirty="0" smtClean="0"/>
              <a:t>夏）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3392" y="1052736"/>
            <a:ext cx="109452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0991851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101" y="4005264"/>
            <a:ext cx="1231900" cy="285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51"/>
          <p:cNvSpPr>
            <a:spLocks noChangeArrowheads="1"/>
          </p:cNvSpPr>
          <p:nvPr userDrawn="1"/>
        </p:nvSpPr>
        <p:spPr bwMode="auto">
          <a:xfrm>
            <a:off x="912284" y="1125538"/>
            <a:ext cx="9601200" cy="2159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800" smtClean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129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6699"/>
                </a:solidFill>
              </a:rPr>
              <a:t>Fundamentals of Multimedia </a:t>
            </a:r>
            <a:r>
              <a:rPr lang="en-US" altLang="zh-CN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>
                <a:solidFill>
                  <a:srgbClr val="006699"/>
                </a:solidFill>
              </a:rPr>
              <a:t> Color in Image and Video </a:t>
            </a:r>
            <a:r>
              <a:rPr lang="en-US" altLang="zh-CN" smtClean="0">
                <a:solidFill>
                  <a:srgbClr val="006699"/>
                </a:solidFill>
              </a:rPr>
              <a:t>(2017 Spring)</a:t>
            </a:r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481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6699"/>
                </a:solidFill>
              </a:rPr>
              <a:t>Fundamentals of Multimedia </a:t>
            </a:r>
            <a:r>
              <a:rPr lang="en-US" altLang="zh-CN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>
                <a:solidFill>
                  <a:srgbClr val="006699"/>
                </a:solidFill>
              </a:rPr>
              <a:t> Color in Image and Video </a:t>
            </a:r>
            <a:r>
              <a:rPr lang="en-US" altLang="zh-CN" smtClean="0">
                <a:solidFill>
                  <a:srgbClr val="006699"/>
                </a:solidFill>
              </a:rPr>
              <a:t>(2017 Spring)</a:t>
            </a:r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552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94784" y="1196976"/>
            <a:ext cx="53848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2784" y="1196976"/>
            <a:ext cx="53848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6699"/>
                </a:solidFill>
              </a:rPr>
              <a:t>Fundamentals of Multimedia </a:t>
            </a:r>
            <a:r>
              <a:rPr lang="en-US" altLang="zh-CN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>
                <a:solidFill>
                  <a:srgbClr val="006699"/>
                </a:solidFill>
              </a:rPr>
              <a:t> Color in Image and Video </a:t>
            </a:r>
            <a:r>
              <a:rPr lang="en-US" altLang="zh-CN" smtClean="0">
                <a:solidFill>
                  <a:srgbClr val="006699"/>
                </a:solidFill>
              </a:rPr>
              <a:t>(2017 Spring)</a:t>
            </a:r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9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6699"/>
                </a:solidFill>
              </a:rPr>
              <a:t>Fundamentals of Multimedia </a:t>
            </a:r>
            <a:r>
              <a:rPr lang="en-US" altLang="zh-CN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>
                <a:solidFill>
                  <a:srgbClr val="006699"/>
                </a:solidFill>
              </a:rPr>
              <a:t> Color in Image and Video </a:t>
            </a:r>
            <a:r>
              <a:rPr lang="en-US" altLang="zh-CN" smtClean="0">
                <a:solidFill>
                  <a:srgbClr val="006699"/>
                </a:solidFill>
              </a:rPr>
              <a:t>(2017 Spring)</a:t>
            </a:r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36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6699"/>
                </a:solidFill>
              </a:rPr>
              <a:t>Fundamentals of Multimedia </a:t>
            </a:r>
            <a:r>
              <a:rPr lang="en-US" altLang="zh-CN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>
                <a:solidFill>
                  <a:srgbClr val="006699"/>
                </a:solidFill>
              </a:rPr>
              <a:t> Color in Image and Video </a:t>
            </a:r>
            <a:r>
              <a:rPr lang="en-US" altLang="zh-CN" smtClean="0">
                <a:solidFill>
                  <a:srgbClr val="006699"/>
                </a:solidFill>
              </a:rPr>
              <a:t>(2017 Spring)</a:t>
            </a:r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6699"/>
                </a:solidFill>
              </a:rPr>
              <a:t>Fundamentals of Multimedia </a:t>
            </a:r>
            <a:r>
              <a:rPr lang="en-US" altLang="zh-CN">
                <a:solidFill>
                  <a:srgbClr val="006699"/>
                </a:solidFill>
                <a:latin typeface="Arial"/>
              </a:rPr>
              <a:t>——</a:t>
            </a:r>
            <a:r>
              <a:rPr lang="en-US" altLang="zh-CN">
                <a:solidFill>
                  <a:srgbClr val="006699"/>
                </a:solidFill>
              </a:rPr>
              <a:t> Color in Image and Video </a:t>
            </a:r>
            <a:r>
              <a:rPr lang="en-US" altLang="zh-CN" smtClean="0">
                <a:solidFill>
                  <a:srgbClr val="006699"/>
                </a:solidFill>
              </a:rPr>
              <a:t>(2017 Spring)</a:t>
            </a:r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118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300" b="1" i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r>
              <a:rPr lang="zh-CN" altLang="en-US" smtClean="0"/>
              <a:t>媒体信号处理基础（</a:t>
            </a:r>
            <a:r>
              <a:rPr lang="en-US" altLang="zh-CN" smtClean="0"/>
              <a:t>2012 </a:t>
            </a:r>
            <a:r>
              <a:rPr lang="zh-CN" altLang="en-US" smtClean="0"/>
              <a:t>夏）</a:t>
            </a:r>
            <a:endParaRPr lang="en-US" altLang="zh-CN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09721AB5-65DE-4BCB-90F3-F2BE08F006F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4" r:id="rId1"/>
    <p:sldLayoutId id="2147484455" r:id="rId2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4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61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590552" y="103188"/>
            <a:ext cx="10991849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4784" y="1196976"/>
            <a:ext cx="109728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264" name="Rectangle 4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3933" y="6453188"/>
            <a:ext cx="8832851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i="1" dirty="0"/>
            </a:lvl1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b="1">
                <a:solidFill>
                  <a:srgbClr val="006699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Fundamentals of Multimedia </a:t>
            </a:r>
            <a:r>
              <a:rPr lang="en-US" altLang="zh-CN" b="1">
                <a:solidFill>
                  <a:srgbClr val="006699"/>
                </a:solidFill>
                <a:latin typeface="Arial"/>
                <a:ea typeface="宋体" panose="02010600030101010101" pitchFamily="2" charset="-122"/>
              </a:rPr>
              <a:t>——</a:t>
            </a:r>
            <a:r>
              <a:rPr lang="en-US" altLang="zh-CN" b="1">
                <a:solidFill>
                  <a:srgbClr val="006699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Color in Image and Video </a:t>
            </a:r>
            <a:r>
              <a:rPr lang="en-US" altLang="zh-CN" b="1" smtClean="0">
                <a:solidFill>
                  <a:srgbClr val="006699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(2017 Spring)</a:t>
            </a:r>
            <a:endParaRPr lang="en-US" altLang="zh-CN" b="1">
              <a:solidFill>
                <a:srgbClr val="006699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Line 55"/>
          <p:cNvSpPr>
            <a:spLocks noChangeShapeType="1"/>
          </p:cNvSpPr>
          <p:nvPr userDrawn="1"/>
        </p:nvSpPr>
        <p:spPr bwMode="auto">
          <a:xfrm>
            <a:off x="334434" y="6308725"/>
            <a:ext cx="115231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smtClean="0">
              <a:solidFill>
                <a:srgbClr val="006699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9272" name="Rectangle 56"/>
          <p:cNvSpPr>
            <a:spLocks noChangeArrowheads="1"/>
          </p:cNvSpPr>
          <p:nvPr userDrawn="1"/>
        </p:nvSpPr>
        <p:spPr bwMode="auto">
          <a:xfrm>
            <a:off x="11195051" y="6453189"/>
            <a:ext cx="484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fld id="{571E3998-0201-41D2-B046-6ABBA5A7FD68}" type="slidenum">
              <a:rPr lang="en-US" altLang="zh-CN" sz="1200" smtClean="0">
                <a:solidFill>
                  <a:srgbClr val="006699"/>
                </a:solidFill>
              </a:rPr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‹#›</a:t>
            </a:fld>
            <a:endParaRPr lang="en-US" altLang="zh-CN" sz="1200" smtClean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90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7" r:id="rId1"/>
    <p:sldLayoutId id="2147484458" r:id="rId2"/>
    <p:sldLayoutId id="2147484459" r:id="rId3"/>
    <p:sldLayoutId id="2147484460" r:id="rId4"/>
    <p:sldLayoutId id="2147484461" r:id="rId5"/>
    <p:sldLayoutId id="2147484462" r:id="rId6"/>
    <p:sldLayoutId id="2147484463" r:id="rId7"/>
    <p:sldLayoutId id="2147484464" r:id="rId8"/>
    <p:sldLayoutId id="2147484465" r:id="rId9"/>
    <p:sldLayoutId id="2147484466" r:id="rId10"/>
    <p:sldLayoutId id="2147484467" r:id="rId11"/>
    <p:sldLayoutId id="2147484468" r:id="rId12"/>
    <p:sldLayoutId id="2147484469" r:id="rId13"/>
    <p:sldLayoutId id="2147484470" r:id="rId14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jpe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.jpeg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703389" y="2276872"/>
            <a:ext cx="8785225" cy="762000"/>
          </a:xfrm>
        </p:spPr>
        <p:txBody>
          <a:bodyPr/>
          <a:lstStyle/>
          <a:p>
            <a:pPr algn="ctr"/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颜色转换模型及点运算</a:t>
            </a:r>
            <a:endParaRPr lang="zh-CN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9599" name="Text Box 15"/>
          <p:cNvSpPr txBox="1">
            <a:spLocks noChangeArrowheads="1"/>
          </p:cNvSpPr>
          <p:nvPr/>
        </p:nvSpPr>
        <p:spPr bwMode="gray">
          <a:xfrm>
            <a:off x="1955008" y="3717032"/>
            <a:ext cx="8281987" cy="156966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肖俊</a:t>
            </a:r>
            <a:endParaRPr kumimoji="1"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400" dirty="0">
                <a:latin typeface="微软雅黑" pitchFamily="34" charset="-122"/>
                <a:ea typeface="微软雅黑" pitchFamily="34" charset="-122"/>
              </a:rPr>
              <a:t>浙江大学计算机学院 </a:t>
            </a:r>
            <a:r>
              <a:rPr kumimoji="1" lang="en-US" altLang="zh-CN" sz="2400" dirty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2400" dirty="0" smtClean="0">
                <a:latin typeface="Times New Roman" pitchFamily="18" charset="0"/>
                <a:ea typeface="楷体_GB2312" pitchFamily="49" charset="-122"/>
              </a:rPr>
              <a:t>2021</a:t>
            </a:r>
            <a:endParaRPr kumimoji="1" lang="en-US" altLang="zh-CN" sz="2400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00954" y="1412777"/>
            <a:ext cx="479009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图像处理编程实践初步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页脚占位符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Fundamentals of Multimedia </a:t>
            </a:r>
            <a:r>
              <a:rPr lang="en-US" altLang="zh-CN" sz="1200">
                <a:solidFill>
                  <a:schemeClr val="tx1"/>
                </a:solidFill>
                <a:ea typeface="宋体" panose="02010600030101010101" pitchFamily="2" charset="-122"/>
              </a:rPr>
              <a:t>——</a:t>
            </a: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Color in Image and Video (2017 Spring)</a:t>
            </a:r>
          </a:p>
        </p:txBody>
      </p:sp>
      <p:pic>
        <p:nvPicPr>
          <p:cNvPr id="64515" name="Picture 2" descr="FullIm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864" y="2209801"/>
            <a:ext cx="4738687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Rectangle 3"/>
          <p:cNvSpPr>
            <a:spLocks noChangeArrowheads="1"/>
          </p:cNvSpPr>
          <p:nvPr/>
        </p:nvSpPr>
        <p:spPr bwMode="auto">
          <a:xfrm>
            <a:off x="7156160" y="3943984"/>
            <a:ext cx="184731" cy="341632"/>
          </a:xfrm>
          <a:prstGeom prst="rect">
            <a:avLst/>
          </a:prstGeom>
          <a:solidFill>
            <a:srgbClr val="7B7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4517" name="Text Box 4"/>
          <p:cNvSpPr txBox="1">
            <a:spLocks noChangeArrowheads="1"/>
          </p:cNvSpPr>
          <p:nvPr/>
        </p:nvSpPr>
        <p:spPr bwMode="auto">
          <a:xfrm>
            <a:off x="3154364" y="5638801"/>
            <a:ext cx="5883275" cy="48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Dale Purves, R. Beau Lotto, Surajit Nundy, “Why We See What We Do”,  </a:t>
            </a:r>
            <a:r>
              <a:rPr lang="en-US" altLang="zh-CN" sz="1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American Scientist</a:t>
            </a:r>
            <a:r>
              <a:rPr lang="en-US" altLang="zh-CN" sz="1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Volume 90, No. 3, May-June 2002</a:t>
            </a:r>
          </a:p>
        </p:txBody>
      </p:sp>
      <p:sp>
        <p:nvSpPr>
          <p:cNvPr id="392197" name="Rectangle 5"/>
          <p:cNvSpPr>
            <a:spLocks noGrp="1" noChangeArrowheads="1"/>
          </p:cNvSpPr>
          <p:nvPr>
            <p:ph type="title"/>
          </p:nvPr>
        </p:nvSpPr>
        <p:spPr>
          <a:xfrm>
            <a:off x="2019300" y="1181100"/>
            <a:ext cx="8153400" cy="723900"/>
          </a:xfrm>
        </p:spPr>
        <p:txBody>
          <a:bodyPr vert="horz" wrap="square" lIns="92053" tIns="46028" rIns="92053" bIns="46028" numCol="1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altLang="zh-CN" sz="3200">
                <a:ea typeface="宋体" pitchFamily="2" charset="-122"/>
              </a:rPr>
              <a:t>Color Perception: the Cornsweet Effect</a:t>
            </a:r>
          </a:p>
        </p:txBody>
      </p:sp>
      <p:sp>
        <p:nvSpPr>
          <p:cNvPr id="64519" name="Text Box 6"/>
          <p:cNvSpPr txBox="1">
            <a:spLocks noChangeArrowheads="1"/>
          </p:cNvSpPr>
          <p:nvPr/>
        </p:nvSpPr>
        <p:spPr bwMode="auto">
          <a:xfrm>
            <a:off x="9198012" y="4953000"/>
            <a:ext cx="784189" cy="286232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53882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70890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页脚占位符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Fundamentals of Multimedia </a:t>
            </a:r>
            <a:r>
              <a:rPr lang="en-US" altLang="zh-CN" sz="1200">
                <a:solidFill>
                  <a:schemeClr val="tx1"/>
                </a:solidFill>
                <a:ea typeface="宋体" panose="02010600030101010101" pitchFamily="2" charset="-122"/>
              </a:rPr>
              <a:t>——</a:t>
            </a: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Color in Image and Video (2017 Spring)</a:t>
            </a:r>
          </a:p>
        </p:txBody>
      </p:sp>
      <p:pic>
        <p:nvPicPr>
          <p:cNvPr id="66563" name="Picture 2" descr="FullIm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864" y="2209801"/>
            <a:ext cx="4738687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Text Box 3"/>
          <p:cNvSpPr txBox="1">
            <a:spLocks noChangeArrowheads="1"/>
          </p:cNvSpPr>
          <p:nvPr/>
        </p:nvSpPr>
        <p:spPr bwMode="auto">
          <a:xfrm>
            <a:off x="3154364" y="5638801"/>
            <a:ext cx="5883275" cy="48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Dale Purves, R. Beau Lotto, Surajit Nundy, “Why We See What We Do”,  </a:t>
            </a:r>
            <a:r>
              <a:rPr lang="en-US" altLang="zh-CN" sz="1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American Scientist</a:t>
            </a:r>
            <a:r>
              <a:rPr lang="en-US" altLang="zh-CN" sz="1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Volume 90, No. 3, May-June 2002</a:t>
            </a:r>
          </a:p>
        </p:txBody>
      </p:sp>
      <p:sp>
        <p:nvSpPr>
          <p:cNvPr id="394244" name="Rectangle 4"/>
          <p:cNvSpPr>
            <a:spLocks noGrp="1" noChangeArrowheads="1"/>
          </p:cNvSpPr>
          <p:nvPr>
            <p:ph type="title"/>
          </p:nvPr>
        </p:nvSpPr>
        <p:spPr>
          <a:xfrm>
            <a:off x="2019300" y="1181100"/>
            <a:ext cx="8153400" cy="723900"/>
          </a:xfrm>
        </p:spPr>
        <p:txBody>
          <a:bodyPr vert="horz" wrap="square" lIns="92053" tIns="46028" rIns="92053" bIns="46028" numCol="1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altLang="zh-CN" sz="3200">
                <a:ea typeface="宋体" pitchFamily="2" charset="-122"/>
              </a:rPr>
              <a:t>Color Perception: the Cornsweet Effect</a:t>
            </a:r>
          </a:p>
        </p:txBody>
      </p:sp>
    </p:spTree>
    <p:extLst>
      <p:ext uri="{BB962C8B-B14F-4D97-AF65-F5344CB8AC3E}">
        <p14:creationId xmlns:p14="http://schemas.microsoft.com/office/powerpoint/2010/main" val="67015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Fundamentals of Multimedia </a:t>
            </a:r>
            <a:r>
              <a:rPr lang="en-US" altLang="zh-CN" sz="1200">
                <a:solidFill>
                  <a:schemeClr val="tx1"/>
                </a:solidFill>
                <a:ea typeface="宋体" panose="02010600030101010101" pitchFamily="2" charset="-122"/>
              </a:rPr>
              <a:t>——</a:t>
            </a: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Color in Image and Video (2017 Spring)</a:t>
            </a:r>
          </a:p>
        </p:txBody>
      </p:sp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b="1" smtClean="0">
                <a:ea typeface="宋体" pitchFamily="2" charset="-122"/>
              </a:rPr>
              <a:t>Brightness Perception</a:t>
            </a:r>
          </a:p>
        </p:txBody>
      </p:sp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1919289" y="1268413"/>
            <a:ext cx="8497887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linear slope of the intensity change is perceived as logarithmic.</a:t>
            </a:r>
          </a:p>
        </p:txBody>
      </p:sp>
      <p:pic>
        <p:nvPicPr>
          <p:cNvPr id="68613" name="Picture 5" descr="WF-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r="6667"/>
          <a:stretch>
            <a:fillRect/>
          </a:stretch>
        </p:blipFill>
        <p:spPr bwMode="auto">
          <a:xfrm>
            <a:off x="1992313" y="1773239"/>
            <a:ext cx="5059362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7391400" y="4292601"/>
            <a:ext cx="2895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2"/>
                </a:solidFill>
                <a:ea typeface="宋体" panose="02010600030101010101" pitchFamily="2" charset="-122"/>
              </a:rPr>
              <a:t>The green curve is the actual intensity; the blue curve is the perceived intensity.</a:t>
            </a:r>
          </a:p>
        </p:txBody>
      </p:sp>
      <p:sp>
        <p:nvSpPr>
          <p:cNvPr id="400392" name="Rectangle 8"/>
          <p:cNvSpPr>
            <a:spLocks noChangeArrowheads="1"/>
          </p:cNvSpPr>
          <p:nvPr/>
        </p:nvSpPr>
        <p:spPr bwMode="auto">
          <a:xfrm>
            <a:off x="1981200" y="1066800"/>
            <a:ext cx="77724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00" tIns="46000" rIns="92000" bIns="46000" anchor="ctr"/>
          <a:lstStyle/>
          <a:p>
            <a:pPr eaLnBrk="1" hangingPunct="1">
              <a:lnSpc>
                <a:spcPct val="90000"/>
              </a:lnSpc>
              <a:defRPr/>
            </a:pPr>
            <a:endParaRPr lang="zh-CN" altLang="zh-CN" sz="40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00393" name="Line 9"/>
          <p:cNvSpPr>
            <a:spLocks noChangeShapeType="1"/>
          </p:cNvSpPr>
          <p:nvPr/>
        </p:nvSpPr>
        <p:spPr bwMode="auto">
          <a:xfrm>
            <a:off x="3359150" y="3141663"/>
            <a:ext cx="12700" cy="2374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0394" name="Line 10"/>
          <p:cNvSpPr>
            <a:spLocks noChangeShapeType="1"/>
          </p:cNvSpPr>
          <p:nvPr/>
        </p:nvSpPr>
        <p:spPr bwMode="auto">
          <a:xfrm>
            <a:off x="4224338" y="2649539"/>
            <a:ext cx="0" cy="287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0395" name="Line 11"/>
          <p:cNvSpPr>
            <a:spLocks noChangeShapeType="1"/>
          </p:cNvSpPr>
          <p:nvPr/>
        </p:nvSpPr>
        <p:spPr bwMode="auto">
          <a:xfrm flipH="1">
            <a:off x="2566988" y="3141663"/>
            <a:ext cx="792162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0396" name="Line 12"/>
          <p:cNvSpPr>
            <a:spLocks noChangeShapeType="1"/>
          </p:cNvSpPr>
          <p:nvPr/>
        </p:nvSpPr>
        <p:spPr bwMode="auto">
          <a:xfrm flipH="1" flipV="1">
            <a:off x="2566988" y="2636838"/>
            <a:ext cx="1657350" cy="23812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0397" name="Line 13"/>
          <p:cNvSpPr>
            <a:spLocks noChangeShapeType="1"/>
          </p:cNvSpPr>
          <p:nvPr/>
        </p:nvSpPr>
        <p:spPr bwMode="auto">
          <a:xfrm flipH="1">
            <a:off x="2533650" y="4868863"/>
            <a:ext cx="8255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0398" name="Line 14"/>
          <p:cNvSpPr>
            <a:spLocks noChangeShapeType="1"/>
          </p:cNvSpPr>
          <p:nvPr/>
        </p:nvSpPr>
        <p:spPr bwMode="auto">
          <a:xfrm flipH="1">
            <a:off x="2566988" y="4205289"/>
            <a:ext cx="1657350" cy="1587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0399" name="AutoShape 15"/>
          <p:cNvSpPr>
            <a:spLocks/>
          </p:cNvSpPr>
          <p:nvPr/>
        </p:nvSpPr>
        <p:spPr bwMode="auto">
          <a:xfrm>
            <a:off x="2279650" y="2636839"/>
            <a:ext cx="215900" cy="504825"/>
          </a:xfrm>
          <a:prstGeom prst="leftBrace">
            <a:avLst>
              <a:gd name="adj1" fmla="val 19485"/>
              <a:gd name="adj2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00400" name="AutoShape 16"/>
          <p:cNvSpPr>
            <a:spLocks/>
          </p:cNvSpPr>
          <p:nvPr/>
        </p:nvSpPr>
        <p:spPr bwMode="auto">
          <a:xfrm>
            <a:off x="2279650" y="4221163"/>
            <a:ext cx="215900" cy="647700"/>
          </a:xfrm>
          <a:prstGeom prst="leftBrace">
            <a:avLst>
              <a:gd name="adj1" fmla="val 25000"/>
              <a:gd name="adj2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356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0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0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0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0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0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0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0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0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0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0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0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0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93" grpId="0" animBg="1"/>
      <p:bldP spid="400394" grpId="0" animBg="1"/>
      <p:bldP spid="400395" grpId="0" animBg="1"/>
      <p:bldP spid="400396" grpId="0" animBg="1"/>
      <p:bldP spid="400397" grpId="0" animBg="1"/>
      <p:bldP spid="400398" grpId="0" animBg="1"/>
      <p:bldP spid="400399" grpId="0" animBg="1"/>
      <p:bldP spid="40040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Fundamentals of Multimedia </a:t>
            </a:r>
            <a:r>
              <a:rPr lang="en-US" altLang="zh-CN" sz="1200">
                <a:solidFill>
                  <a:schemeClr val="tx1"/>
                </a:solidFill>
                <a:ea typeface="宋体" panose="02010600030101010101" pitchFamily="2" charset="-122"/>
              </a:rPr>
              <a:t>——</a:t>
            </a: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Color in Image and Video (2017 Spring)</a:t>
            </a:r>
          </a:p>
        </p:txBody>
      </p:sp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1.4 L*a*b*(CIELAB) Color Model</a:t>
            </a:r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rgbClr val="FF3300"/>
                </a:solidFill>
              </a:rPr>
              <a:t>Weber’s Law</a:t>
            </a:r>
            <a:r>
              <a:rPr lang="zh-CN" altLang="en-US" smtClean="0"/>
              <a:t>（</a:t>
            </a:r>
            <a:r>
              <a:rPr lang="en-US" altLang="zh-CN" smtClean="0"/>
              <a:t>From psychology</a:t>
            </a:r>
            <a:r>
              <a:rPr lang="zh-CN" altLang="en-US" smtClean="0"/>
              <a:t>）</a:t>
            </a:r>
          </a:p>
          <a:p>
            <a:pPr lvl="1" eaLnBrk="1" hangingPunct="1"/>
            <a:r>
              <a:rPr lang="en-US" altLang="zh-CN" sz="2400"/>
              <a:t>The more there is of a quantity</a:t>
            </a:r>
            <a:r>
              <a:rPr lang="zh-CN" altLang="en-US" sz="2400"/>
              <a:t>，</a:t>
            </a:r>
            <a:r>
              <a:rPr lang="en-US" altLang="zh-CN" sz="2400"/>
              <a:t>the more changes there must be to perceive a difference</a:t>
            </a:r>
          </a:p>
          <a:p>
            <a:pPr lvl="1" eaLnBrk="1" hangingPunct="1"/>
            <a:endParaRPr lang="en-US" altLang="zh-CN" sz="2400"/>
          </a:p>
          <a:p>
            <a:pPr lvl="1" eaLnBrk="1" hangingPunct="1"/>
            <a:r>
              <a:rPr lang="en-US" altLang="zh-CN" smtClean="0"/>
              <a:t>Changes are about equally perceived if the </a:t>
            </a:r>
            <a:r>
              <a:rPr lang="en-US" altLang="zh-CN" smtClean="0">
                <a:solidFill>
                  <a:srgbClr val="FF3300"/>
                </a:solidFill>
              </a:rPr>
              <a:t>ratio of the change</a:t>
            </a:r>
            <a:r>
              <a:rPr lang="en-US" altLang="zh-CN" smtClean="0"/>
              <a:t> is the same</a:t>
            </a:r>
          </a:p>
          <a:p>
            <a:pPr lvl="2" eaLnBrk="1" hangingPunct="1"/>
            <a:r>
              <a:rPr lang="en-US" altLang="zh-CN" smtClean="0"/>
              <a:t>A </a:t>
            </a:r>
            <a:r>
              <a:rPr lang="en-US" altLang="zh-CN" smtClean="0">
                <a:solidFill>
                  <a:srgbClr val="FF3300"/>
                </a:solidFill>
              </a:rPr>
              <a:t>logarithmic</a:t>
            </a:r>
            <a:r>
              <a:rPr lang="en-US" altLang="zh-CN" smtClean="0"/>
              <a:t> approximation</a:t>
            </a:r>
          </a:p>
          <a:p>
            <a:pPr lvl="2" eaLnBrk="1" hangingPunct="1"/>
            <a:endParaRPr lang="en-US" altLang="zh-CN" smtClean="0"/>
          </a:p>
          <a:p>
            <a:pPr lvl="2" eaLnBrk="1" hangingPunct="1"/>
            <a:r>
              <a:rPr lang="en-US" altLang="zh-CN" smtClean="0">
                <a:solidFill>
                  <a:srgbClr val="0000FF"/>
                </a:solidFill>
              </a:rPr>
              <a:t>50-&gt;100, 100%</a:t>
            </a:r>
          </a:p>
          <a:p>
            <a:pPr lvl="2" eaLnBrk="1" hangingPunct="1"/>
            <a:r>
              <a:rPr lang="en-US" altLang="zh-CN" smtClean="0">
                <a:solidFill>
                  <a:srgbClr val="0000FF"/>
                </a:solidFill>
              </a:rPr>
              <a:t>100-&gt;150, 50%</a:t>
            </a:r>
            <a:r>
              <a:rPr lang="en-US" altLang="zh-CN" smtClean="0"/>
              <a:t> </a:t>
            </a:r>
          </a:p>
          <a:p>
            <a:pPr lvl="1" eaLnBrk="1" hangingPunct="1">
              <a:buFontTx/>
              <a:buNone/>
            </a:pPr>
            <a:endParaRPr lang="en-US" altLang="zh-CN" sz="2400"/>
          </a:p>
        </p:txBody>
      </p:sp>
      <p:pic>
        <p:nvPicPr>
          <p:cNvPr id="7066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4652964"/>
            <a:ext cx="3382962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67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Fundamentals of Multimedia </a:t>
            </a:r>
            <a:r>
              <a:rPr lang="en-US" altLang="zh-CN" sz="1200">
                <a:solidFill>
                  <a:schemeClr val="tx1"/>
                </a:solidFill>
                <a:ea typeface="宋体" panose="02010600030101010101" pitchFamily="2" charset="-122"/>
              </a:rPr>
              <a:t>——</a:t>
            </a: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Color in Image and Video (2017 Spring)</a:t>
            </a:r>
          </a:p>
        </p:txBody>
      </p:sp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1.5 L*a*b*(CIELAB) Color Model</a:t>
            </a:r>
          </a:p>
        </p:txBody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0089" y="1196976"/>
            <a:ext cx="4619625" cy="4752975"/>
          </a:xfrm>
        </p:spPr>
        <p:txBody>
          <a:bodyPr/>
          <a:lstStyle/>
          <a:p>
            <a:pPr eaLnBrk="1" hangingPunct="1"/>
            <a:r>
              <a:rPr lang="en-US" altLang="zh-CN" sz="2800"/>
              <a:t>CIE – </a:t>
            </a:r>
            <a:r>
              <a:rPr lang="en-US" altLang="zh-CN" sz="2800">
                <a:solidFill>
                  <a:srgbClr val="FF3300"/>
                </a:solidFill>
              </a:rPr>
              <a:t>Human vision</a:t>
            </a:r>
            <a:r>
              <a:rPr lang="en-US" altLang="zh-CN" sz="2800"/>
              <a:t>: CIELAB space, called L*a*b*</a:t>
            </a:r>
          </a:p>
          <a:p>
            <a:pPr lvl="1" eaLnBrk="1" hangingPunct="1"/>
            <a:r>
              <a:rPr lang="en-US" altLang="zh-CN" sz="2400"/>
              <a:t>Three value – Luminance, Colorfulness and Hue</a:t>
            </a:r>
          </a:p>
          <a:p>
            <a:pPr lvl="1" eaLnBrk="1" hangingPunct="1"/>
            <a:r>
              <a:rPr lang="en-US" altLang="zh-CN" sz="2400"/>
              <a:t>Using Power law of </a:t>
            </a:r>
            <a:r>
              <a:rPr lang="en-US" altLang="zh-CN" sz="2400">
                <a:solidFill>
                  <a:srgbClr val="FF3300"/>
                </a:solidFill>
              </a:rPr>
              <a:t>1/3 – instead of logarithm</a:t>
            </a:r>
          </a:p>
          <a:p>
            <a:pPr eaLnBrk="1" hangingPunct="1"/>
            <a:endParaRPr lang="en-US" altLang="zh-CN" sz="2400"/>
          </a:p>
        </p:txBody>
      </p:sp>
      <p:pic>
        <p:nvPicPr>
          <p:cNvPr id="72709" name="Picture 4" descr="lab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6363" y="1560514"/>
            <a:ext cx="4176712" cy="4460875"/>
          </a:xfrm>
          <a:noFill/>
        </p:spPr>
      </p:pic>
    </p:spTree>
    <p:extLst>
      <p:ext uri="{BB962C8B-B14F-4D97-AF65-F5344CB8AC3E}">
        <p14:creationId xmlns:p14="http://schemas.microsoft.com/office/powerpoint/2010/main" val="263436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Fundamentals of Multimedia </a:t>
            </a:r>
            <a:r>
              <a:rPr lang="en-US" altLang="zh-CN" sz="1200">
                <a:solidFill>
                  <a:schemeClr val="tx1"/>
                </a:solidFill>
                <a:ea typeface="宋体" panose="02010600030101010101" pitchFamily="2" charset="-122"/>
              </a:rPr>
              <a:t>——</a:t>
            </a: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Color in Image and Video (2017 Spring)</a:t>
            </a:r>
          </a:p>
        </p:txBody>
      </p:sp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1.3 L*a*b*(CIELAB) Color Model</a:t>
            </a:r>
          </a:p>
        </p:txBody>
      </p:sp>
      <p:sp>
        <p:nvSpPr>
          <p:cNvPr id="7475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444625"/>
            <a:ext cx="7931150" cy="4718050"/>
          </a:xfrm>
          <a:noFill/>
        </p:spPr>
        <p:txBody>
          <a:bodyPr/>
          <a:lstStyle/>
          <a:p>
            <a:pPr eaLnBrk="1" hangingPunct="1"/>
            <a:r>
              <a:rPr lang="en-US" altLang="zh-CN" sz="2800"/>
              <a:t>Logarithm close to the power law of 1/3</a:t>
            </a:r>
          </a:p>
          <a:p>
            <a:pPr eaLnBrk="1" hangingPunct="1"/>
            <a:endParaRPr lang="en-US" altLang="zh-CN" sz="2800"/>
          </a:p>
        </p:txBody>
      </p:sp>
      <p:pic>
        <p:nvPicPr>
          <p:cNvPr id="74757" name="Picture 5" descr="333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6" y="2133600"/>
            <a:ext cx="531177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77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页脚占位符 5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Fundamentals of Multimedia </a:t>
            </a:r>
            <a:r>
              <a:rPr lang="en-US" altLang="zh-CN" sz="1200">
                <a:solidFill>
                  <a:schemeClr val="tx1"/>
                </a:solidFill>
                <a:ea typeface="宋体" panose="02010600030101010101" pitchFamily="2" charset="-122"/>
              </a:rPr>
              <a:t>——</a:t>
            </a: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Color in Image and Video (2017 Spring)</a:t>
            </a:r>
          </a:p>
        </p:txBody>
      </p:sp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1.3 L*a*b*(CIELAB) Color Model</a:t>
            </a:r>
          </a:p>
        </p:txBody>
      </p:sp>
      <p:sp>
        <p:nvSpPr>
          <p:cNvPr id="768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1" y="1444625"/>
            <a:ext cx="8291513" cy="4718050"/>
          </a:xfrm>
        </p:spPr>
        <p:txBody>
          <a:bodyPr/>
          <a:lstStyle/>
          <a:p>
            <a:pPr eaLnBrk="1" hangingPunct="1"/>
            <a:r>
              <a:rPr lang="en-US" altLang="zh-CN" sz="3000"/>
              <a:t>The color difference is defined as</a:t>
            </a:r>
          </a:p>
          <a:p>
            <a:pPr eaLnBrk="1" hangingPunct="1"/>
            <a:endParaRPr lang="en-US" altLang="zh-CN" sz="3000"/>
          </a:p>
          <a:p>
            <a:pPr eaLnBrk="1" hangingPunct="1">
              <a:buFontTx/>
              <a:buNone/>
            </a:pPr>
            <a:r>
              <a:rPr lang="en-US" altLang="zh-CN" sz="3000"/>
              <a:t>     where,</a:t>
            </a:r>
          </a:p>
          <a:p>
            <a:pPr eaLnBrk="1" hangingPunct="1"/>
            <a:endParaRPr lang="en-US" altLang="zh-CN" sz="3000"/>
          </a:p>
          <a:p>
            <a:pPr eaLnBrk="1" hangingPunct="1"/>
            <a:endParaRPr lang="en-US" altLang="zh-CN" sz="3000"/>
          </a:p>
          <a:p>
            <a:pPr eaLnBrk="1" hangingPunct="1"/>
            <a:endParaRPr lang="en-US" altLang="zh-CN" sz="3000"/>
          </a:p>
          <a:p>
            <a:pPr eaLnBrk="1" hangingPunct="1"/>
            <a:endParaRPr lang="en-US" altLang="zh-CN" sz="3000"/>
          </a:p>
          <a:p>
            <a:pPr eaLnBrk="1" hangingPunct="1"/>
            <a:endParaRPr lang="en-US" altLang="zh-CN" sz="3000">
              <a:solidFill>
                <a:schemeClr val="accent2"/>
              </a:solidFill>
            </a:endParaRPr>
          </a:p>
        </p:txBody>
      </p:sp>
      <p:graphicFrame>
        <p:nvGraphicFramePr>
          <p:cNvPr id="76805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782889" y="3032125"/>
          <a:ext cx="4052887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4" name="公式" r:id="rId4" imgW="1905000" imgH="1549400" progId="Equation.3">
                  <p:embed/>
                </p:oleObj>
              </mc:Choice>
              <mc:Fallback>
                <p:oleObj name="公式" r:id="rId4" imgW="1905000" imgH="154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9" y="3032125"/>
                        <a:ext cx="4052887" cy="241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6806" name="Picture 6" descr="Labspa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4" y="2060576"/>
            <a:ext cx="2808287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7" name="Text Box 7"/>
          <p:cNvSpPr txBox="1">
            <a:spLocks noChangeArrowheads="1"/>
          </p:cNvSpPr>
          <p:nvPr/>
        </p:nvSpPr>
        <p:spPr bwMode="auto">
          <a:xfrm>
            <a:off x="7535863" y="5373688"/>
            <a:ext cx="2952750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600">
                <a:solidFill>
                  <a:srgbClr val="FF33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L*a*b* space</a:t>
            </a:r>
          </a:p>
        </p:txBody>
      </p:sp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2752616" y="5726113"/>
            <a:ext cx="5570756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With Xn, Yn, Zn the  XYZ value of the white point</a:t>
            </a:r>
          </a:p>
        </p:txBody>
      </p:sp>
      <p:pic>
        <p:nvPicPr>
          <p:cNvPr id="76809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4" y="2060576"/>
            <a:ext cx="532923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89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Fundamentals of Multimedia </a:t>
            </a:r>
            <a:r>
              <a:rPr lang="en-US" altLang="zh-CN" sz="1200">
                <a:solidFill>
                  <a:schemeClr val="tx1"/>
                </a:solidFill>
                <a:ea typeface="宋体" panose="02010600030101010101" pitchFamily="2" charset="-122"/>
              </a:rPr>
              <a:t>——</a:t>
            </a: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Color in Image and Video (2017 Spring)</a:t>
            </a:r>
          </a:p>
        </p:txBody>
      </p:sp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1.4 Other color models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98650" y="1444625"/>
            <a:ext cx="8229600" cy="4718050"/>
          </a:xfrm>
        </p:spPr>
        <p:txBody>
          <a:bodyPr/>
          <a:lstStyle/>
          <a:p>
            <a:pPr eaLnBrk="1" hangingPunct="1"/>
            <a:r>
              <a:rPr lang="en-US" altLang="zh-CN" smtClean="0"/>
              <a:t>HSL(HSB)</a:t>
            </a:r>
            <a:r>
              <a:rPr lang="zh-CN" altLang="en-US" smtClean="0"/>
              <a:t>－</a:t>
            </a:r>
            <a:r>
              <a:rPr lang="en-US" altLang="zh-CN" smtClean="0"/>
              <a:t>Hue, Saturation, Lightness/Brightness. </a:t>
            </a:r>
          </a:p>
          <a:p>
            <a:pPr eaLnBrk="1" hangingPunct="1"/>
            <a:r>
              <a:rPr lang="en-US" altLang="zh-CN" sz="2800">
                <a:solidFill>
                  <a:srgbClr val="FF3300"/>
                </a:solidFill>
              </a:rPr>
              <a:t>HSV</a:t>
            </a:r>
            <a:r>
              <a:rPr lang="en-US" altLang="zh-CN" sz="2800"/>
              <a:t> --</a:t>
            </a:r>
            <a:r>
              <a:rPr lang="en-US" altLang="zh-CN" smtClean="0"/>
              <a:t>Hue Saturation Value</a:t>
            </a:r>
            <a:endParaRPr lang="en-US" altLang="zh-CN" sz="2800"/>
          </a:p>
          <a:p>
            <a:pPr eaLnBrk="1" hangingPunct="1"/>
            <a:r>
              <a:rPr lang="en-US" altLang="zh-CN" sz="2800"/>
              <a:t>HIS -- Hue</a:t>
            </a:r>
            <a:r>
              <a:rPr lang="zh-CN" altLang="en-US" sz="2800"/>
              <a:t>，</a:t>
            </a:r>
            <a:r>
              <a:rPr lang="en-US" altLang="zh-CN" sz="2800"/>
              <a:t>Saturation and Intensity</a:t>
            </a:r>
          </a:p>
          <a:p>
            <a:pPr eaLnBrk="1" hangingPunct="1"/>
            <a:r>
              <a:rPr lang="en-US" altLang="zh-CN" sz="2800"/>
              <a:t>HCI -- C= Chroma</a:t>
            </a:r>
          </a:p>
          <a:p>
            <a:pPr eaLnBrk="1" hangingPunct="1"/>
            <a:r>
              <a:rPr lang="en-US" altLang="zh-CN" sz="2800"/>
              <a:t>HVC -- V</a:t>
            </a:r>
            <a:r>
              <a:rPr lang="zh-CN" altLang="en-US" sz="2800"/>
              <a:t>＝</a:t>
            </a:r>
            <a:r>
              <a:rPr lang="en-US" altLang="zh-CN" sz="2800"/>
              <a:t>value</a:t>
            </a:r>
          </a:p>
          <a:p>
            <a:pPr eaLnBrk="1" hangingPunct="1"/>
            <a:r>
              <a:rPr lang="en-US" altLang="zh-CN" sz="2800"/>
              <a:t>HSD -- D=Darkness</a:t>
            </a:r>
          </a:p>
          <a:p>
            <a:pPr eaLnBrk="1" hangingPunct="1"/>
            <a:r>
              <a:rPr lang="en-US" altLang="zh-CN" sz="2800"/>
              <a:t>CMY</a:t>
            </a:r>
          </a:p>
          <a:p>
            <a:pPr eaLnBrk="1" hangingPunct="1"/>
            <a:r>
              <a:rPr lang="en-US" altLang="zh-CN" sz="2800"/>
              <a:t>…</a:t>
            </a:r>
          </a:p>
        </p:txBody>
      </p:sp>
      <p:pic>
        <p:nvPicPr>
          <p:cNvPr id="78853" name="Picture 4" descr="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664" y="1557339"/>
            <a:ext cx="2484437" cy="240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4" name="Picture 5" descr="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226" y="4054476"/>
            <a:ext cx="2536825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16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Fundamentals of Multimedia </a:t>
            </a:r>
            <a:r>
              <a:rPr lang="en-US" altLang="zh-CN" sz="1200">
                <a:solidFill>
                  <a:schemeClr val="tx1"/>
                </a:solidFill>
                <a:ea typeface="宋体" panose="02010600030101010101" pitchFamily="2" charset="-122"/>
              </a:rPr>
              <a:t>——</a:t>
            </a: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Color in Image and Video (2017 Spring)</a:t>
            </a:r>
          </a:p>
        </p:txBody>
      </p:sp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b="1" smtClean="0"/>
              <a:t>1.4 Other color models</a:t>
            </a:r>
          </a:p>
        </p:txBody>
      </p:sp>
      <p:grpSp>
        <p:nvGrpSpPr>
          <p:cNvPr id="80900" name="Group 4"/>
          <p:cNvGrpSpPr>
            <a:grpSpLocks/>
          </p:cNvGrpSpPr>
          <p:nvPr/>
        </p:nvGrpSpPr>
        <p:grpSpPr bwMode="auto">
          <a:xfrm>
            <a:off x="2346326" y="1885950"/>
            <a:ext cx="7483475" cy="4133850"/>
            <a:chOff x="518" y="1188"/>
            <a:chExt cx="4714" cy="2604"/>
          </a:xfrm>
        </p:grpSpPr>
        <p:pic>
          <p:nvPicPr>
            <p:cNvPr id="80902" name="Picture 5" descr="receptors_perception cop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" y="1188"/>
              <a:ext cx="4445" cy="2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903" name="Text Box 6"/>
            <p:cNvSpPr txBox="1">
              <a:spLocks noChangeArrowheads="1"/>
            </p:cNvSpPr>
            <p:nvPr/>
          </p:nvSpPr>
          <p:spPr bwMode="auto">
            <a:xfrm>
              <a:off x="530" y="1490"/>
              <a:ext cx="238" cy="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91429" tIns="45714" rIns="91429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chemeClr val="tx2"/>
                  </a:solidFill>
                  <a:ea typeface="宋体" panose="02010600030101010101" pitchFamily="2" charset="-122"/>
                </a:rPr>
                <a:t>luminance</a:t>
              </a:r>
            </a:p>
          </p:txBody>
        </p:sp>
        <p:sp>
          <p:nvSpPr>
            <p:cNvPr id="80904" name="Text Box 7"/>
            <p:cNvSpPr txBox="1">
              <a:spLocks noChangeArrowheads="1"/>
            </p:cNvSpPr>
            <p:nvPr/>
          </p:nvSpPr>
          <p:spPr bwMode="auto">
            <a:xfrm>
              <a:off x="518" y="2374"/>
              <a:ext cx="250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91429" tIns="45714" rIns="91429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chemeClr val="tx2"/>
                  </a:solidFill>
                  <a:ea typeface="宋体" panose="02010600030101010101" pitchFamily="2" charset="-122"/>
                </a:rPr>
                <a:t>hue</a:t>
              </a:r>
            </a:p>
          </p:txBody>
        </p:sp>
        <p:sp>
          <p:nvSpPr>
            <p:cNvPr id="80905" name="Text Box 8"/>
            <p:cNvSpPr txBox="1">
              <a:spLocks noChangeArrowheads="1"/>
            </p:cNvSpPr>
            <p:nvPr/>
          </p:nvSpPr>
          <p:spPr bwMode="auto">
            <a:xfrm>
              <a:off x="530" y="2892"/>
              <a:ext cx="238" cy="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91429" tIns="45714" rIns="91429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chemeClr val="tx2"/>
                  </a:solidFill>
                  <a:ea typeface="宋体" panose="02010600030101010101" pitchFamily="2" charset="-122"/>
                </a:rPr>
                <a:t>saturation</a:t>
              </a:r>
            </a:p>
          </p:txBody>
        </p:sp>
        <p:sp>
          <p:nvSpPr>
            <p:cNvPr id="80906" name="Text Box 9"/>
            <p:cNvSpPr txBox="1">
              <a:spLocks noChangeArrowheads="1"/>
            </p:cNvSpPr>
            <p:nvPr/>
          </p:nvSpPr>
          <p:spPr bwMode="auto">
            <a:xfrm>
              <a:off x="1531" y="3552"/>
              <a:ext cx="1015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9" tIns="45714" rIns="91429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solidFill>
                    <a:schemeClr val="tx2"/>
                  </a:solidFill>
                  <a:ea typeface="宋体" panose="02010600030101010101" pitchFamily="2" charset="-122"/>
                </a:rPr>
                <a:t>photo receptors</a:t>
              </a:r>
            </a:p>
          </p:txBody>
        </p:sp>
        <p:sp>
          <p:nvSpPr>
            <p:cNvPr id="80907" name="Text Box 10"/>
            <p:cNvSpPr txBox="1">
              <a:spLocks noChangeArrowheads="1"/>
            </p:cNvSpPr>
            <p:nvPr/>
          </p:nvSpPr>
          <p:spPr bwMode="auto">
            <a:xfrm>
              <a:off x="862" y="3552"/>
              <a:ext cx="403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9" tIns="45714" rIns="91429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solidFill>
                    <a:schemeClr val="tx2"/>
                  </a:solidFill>
                  <a:ea typeface="宋体" panose="02010600030101010101" pitchFamily="2" charset="-122"/>
                </a:rPr>
                <a:t>brain</a:t>
              </a:r>
            </a:p>
          </p:txBody>
        </p:sp>
        <p:sp>
          <p:nvSpPr>
            <p:cNvPr id="80908" name="Text Box 11"/>
            <p:cNvSpPr txBox="1">
              <a:spLocks noChangeArrowheads="1"/>
            </p:cNvSpPr>
            <p:nvPr/>
          </p:nvSpPr>
          <p:spPr bwMode="auto">
            <a:xfrm>
              <a:off x="2387" y="1468"/>
              <a:ext cx="2677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9" tIns="45714" rIns="91429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chemeClr val="tx2"/>
                  </a:solidFill>
                  <a:ea typeface="宋体" panose="02010600030101010101" pitchFamily="2" charset="-122"/>
                </a:rPr>
                <a:t>The eye has 3 types of photoreceptors: 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chemeClr val="tx2"/>
                  </a:solidFill>
                  <a:ea typeface="宋体" panose="02010600030101010101" pitchFamily="2" charset="-122"/>
                </a:rPr>
                <a:t>sensitive to red, green, or blue light.</a:t>
              </a:r>
            </a:p>
          </p:txBody>
        </p:sp>
        <p:sp>
          <p:nvSpPr>
            <p:cNvPr id="80909" name="Text Box 12"/>
            <p:cNvSpPr txBox="1">
              <a:spLocks noChangeArrowheads="1"/>
            </p:cNvSpPr>
            <p:nvPr/>
          </p:nvSpPr>
          <p:spPr bwMode="auto">
            <a:xfrm>
              <a:off x="2400" y="3100"/>
              <a:ext cx="2832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9" tIns="45714" rIns="91429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chemeClr val="tx2"/>
                  </a:solidFill>
                  <a:ea typeface="宋体" panose="02010600030101010101" pitchFamily="2" charset="-122"/>
                </a:rPr>
                <a:t>The brain transforms RGB into separate brightness and color channels (</a:t>
              </a:r>
              <a:r>
                <a:rPr lang="en-US" altLang="zh-CN" sz="1800" i="1">
                  <a:solidFill>
                    <a:schemeClr val="tx2"/>
                  </a:solidFill>
                  <a:ea typeface="宋体" panose="02010600030101010101" pitchFamily="2" charset="-122"/>
                </a:rPr>
                <a:t>e.g.</a:t>
              </a:r>
              <a:r>
                <a:rPr lang="en-US" altLang="zh-CN" sz="1800">
                  <a:solidFill>
                    <a:schemeClr val="tx2"/>
                  </a:solidFill>
                  <a:ea typeface="宋体" panose="02010600030101010101" pitchFamily="2" charset="-122"/>
                </a:rPr>
                <a:t>, LHS).</a:t>
              </a:r>
            </a:p>
          </p:txBody>
        </p:sp>
      </p:grpSp>
      <p:sp>
        <p:nvSpPr>
          <p:cNvPr id="398349" name="Rectangle 13"/>
          <p:cNvSpPr>
            <a:spLocks noChangeArrowheads="1"/>
          </p:cNvSpPr>
          <p:nvPr/>
        </p:nvSpPr>
        <p:spPr bwMode="auto">
          <a:xfrm>
            <a:off x="2057400" y="1198803"/>
            <a:ext cx="7696200" cy="536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00" tIns="46000" rIns="92000" bIns="46000" anchor="ctr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3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 the Brain: from RGB to LHS </a:t>
            </a:r>
          </a:p>
        </p:txBody>
      </p:sp>
    </p:spTree>
    <p:extLst>
      <p:ext uri="{BB962C8B-B14F-4D97-AF65-F5344CB8AC3E}">
        <p14:creationId xmlns:p14="http://schemas.microsoft.com/office/powerpoint/2010/main" val="239673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Fundamentals of Multimedia </a:t>
            </a:r>
            <a:r>
              <a:rPr lang="en-US" altLang="zh-CN" sz="1200">
                <a:solidFill>
                  <a:schemeClr val="tx1"/>
                </a:solidFill>
                <a:ea typeface="宋体" panose="02010600030101010101" pitchFamily="2" charset="-122"/>
              </a:rPr>
              <a:t>——</a:t>
            </a: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Color in Image and Video (2017 Spring)</a:t>
            </a:r>
          </a:p>
        </p:txBody>
      </p:sp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b="1" smtClean="0"/>
              <a:t>2. Color Models in Images</a:t>
            </a:r>
          </a:p>
        </p:txBody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RGB color model for CRT Display</a:t>
            </a:r>
          </a:p>
          <a:p>
            <a:pPr eaLnBrk="1" hangingPunct="1"/>
            <a:r>
              <a:rPr lang="en-US" altLang="zh-CN" smtClean="0"/>
              <a:t>CMY color model</a:t>
            </a:r>
          </a:p>
          <a:p>
            <a:pPr eaLnBrk="1" hangingPunct="1"/>
            <a:r>
              <a:rPr lang="en-US" altLang="zh-CN" smtClean="0"/>
              <a:t>Transformation from RBG to CMY</a:t>
            </a:r>
          </a:p>
          <a:p>
            <a:pPr eaLnBrk="1" hangingPunct="1"/>
            <a:r>
              <a:rPr lang="en-US" altLang="zh-CN" smtClean="0"/>
              <a:t>CMYK color system</a:t>
            </a:r>
          </a:p>
          <a:p>
            <a:pPr eaLnBrk="1" hangingPunct="1">
              <a:buFontTx/>
              <a:buNone/>
            </a:pPr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54119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颜色模型基础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颜色模型转换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图像的点运算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点运算的种类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直方图与点运算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直方图的均衡化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直方图规定化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图像的直方图特征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Fundamentals of Multimedia </a:t>
            </a:r>
            <a:r>
              <a:rPr lang="en-US" altLang="zh-CN" sz="1200">
                <a:solidFill>
                  <a:schemeClr val="tx1"/>
                </a:solidFill>
                <a:ea typeface="宋体" panose="02010600030101010101" pitchFamily="2" charset="-122"/>
              </a:rPr>
              <a:t>——</a:t>
            </a: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Color in Image and Video (2017 Spring)</a:t>
            </a:r>
          </a:p>
        </p:txBody>
      </p:sp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b="1" smtClean="0"/>
              <a:t>2.2 Subtractive Color: CMY</a:t>
            </a:r>
          </a:p>
        </p:txBody>
      </p:sp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2422526" y="5373688"/>
            <a:ext cx="6913563" cy="72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Additive and subtractive color 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RGB is additive color; CMYK is subtractive color</a:t>
            </a:r>
          </a:p>
        </p:txBody>
      </p:sp>
      <p:pic>
        <p:nvPicPr>
          <p:cNvPr id="87045" name="Picture 5" descr="addwheel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88" y="1674813"/>
            <a:ext cx="3727450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6" name="Picture 7" descr="subwheel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8" y="1668463"/>
            <a:ext cx="3816350" cy="356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11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Fundamentals of Multimedia </a:t>
            </a:r>
            <a:r>
              <a:rPr lang="en-US" altLang="zh-CN" sz="1200">
                <a:solidFill>
                  <a:schemeClr val="tx1"/>
                </a:solidFill>
                <a:ea typeface="宋体" panose="02010600030101010101" pitchFamily="2" charset="-122"/>
              </a:rPr>
              <a:t>——</a:t>
            </a: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Color in Image and Video (2017 Spring)</a:t>
            </a:r>
          </a:p>
        </p:txBody>
      </p:sp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774826" y="188913"/>
            <a:ext cx="8893175" cy="73501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2.3 Transformation from RBG to CMY</a:t>
            </a:r>
          </a:p>
        </p:txBody>
      </p:sp>
      <p:graphicFrame>
        <p:nvGraphicFramePr>
          <p:cNvPr id="89092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4002088" y="1454151"/>
          <a:ext cx="3802062" cy="150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4" name="公式" r:id="rId4" imgW="1040948" imgH="710891" progId="Equation.3">
                  <p:embed/>
                </p:oleObj>
              </mc:Choice>
              <mc:Fallback>
                <p:oleObj name="公式" r:id="rId4" imgW="1040948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2088" y="1454151"/>
                        <a:ext cx="3802062" cy="150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3" name="Object 4"/>
          <p:cNvGraphicFramePr>
            <a:graphicFrameLocks noChangeAspect="1"/>
          </p:cNvGraphicFramePr>
          <p:nvPr/>
        </p:nvGraphicFramePr>
        <p:xfrm>
          <a:off x="4081464" y="3713164"/>
          <a:ext cx="3743325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5" name="公式" r:id="rId6" imgW="1040948" imgH="710891" progId="Equation.3">
                  <p:embed/>
                </p:oleObj>
              </mc:Choice>
              <mc:Fallback>
                <p:oleObj name="公式" r:id="rId6" imgW="1040948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1464" y="3713164"/>
                        <a:ext cx="3743325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4" name="Text Box 5"/>
          <p:cNvSpPr txBox="1">
            <a:spLocks noChangeArrowheads="1"/>
          </p:cNvSpPr>
          <p:nvPr/>
        </p:nvSpPr>
        <p:spPr bwMode="auto">
          <a:xfrm>
            <a:off x="2640014" y="5229225"/>
            <a:ext cx="6840537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The inverse transform</a:t>
            </a:r>
          </a:p>
        </p:txBody>
      </p:sp>
    </p:spTree>
    <p:extLst>
      <p:ext uri="{BB962C8B-B14F-4D97-AF65-F5344CB8AC3E}">
        <p14:creationId xmlns:p14="http://schemas.microsoft.com/office/powerpoint/2010/main" val="265282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Fundamentals of Multimedia </a:t>
            </a:r>
            <a:r>
              <a:rPr lang="en-US" altLang="zh-CN" sz="1200">
                <a:solidFill>
                  <a:schemeClr val="tx1"/>
                </a:solidFill>
                <a:ea typeface="宋体" panose="02010600030101010101" pitchFamily="2" charset="-122"/>
              </a:rPr>
              <a:t>——</a:t>
            </a: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Color in Image and Video (2017 Spring)</a:t>
            </a:r>
          </a:p>
        </p:txBody>
      </p:sp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2.4 Under color Removal : CMYK</a:t>
            </a:r>
          </a:p>
        </p:txBody>
      </p:sp>
      <p:graphicFrame>
        <p:nvGraphicFramePr>
          <p:cNvPr id="91140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279651" y="1628775"/>
          <a:ext cx="4105275" cy="340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2" name="公式" r:id="rId4" imgW="1155700" imgH="1155700" progId="Equation.3">
                  <p:embed/>
                </p:oleObj>
              </mc:Choice>
              <mc:Fallback>
                <p:oleObj name="公式" r:id="rId4" imgW="1155700" imgH="1155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1" y="1628775"/>
                        <a:ext cx="4105275" cy="340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1" name="Text Box 4"/>
          <p:cNvSpPr txBox="1">
            <a:spLocks noChangeArrowheads="1"/>
          </p:cNvSpPr>
          <p:nvPr/>
        </p:nvSpPr>
        <p:spPr bwMode="auto">
          <a:xfrm>
            <a:off x="2855914" y="5516563"/>
            <a:ext cx="6840537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CMYK system get the 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</a:rPr>
              <a:t>“</a:t>
            </a:r>
            <a:r>
              <a:rPr lang="en-US" altLang="zh-CN" sz="18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true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</a:rPr>
              <a:t>”</a:t>
            </a:r>
            <a:r>
              <a:rPr lang="en-US" altLang="zh-CN" sz="18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black by adding K component</a:t>
            </a:r>
          </a:p>
        </p:txBody>
      </p:sp>
      <p:pic>
        <p:nvPicPr>
          <p:cNvPr id="91142" name="Picture 5" descr="CMY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1484314"/>
            <a:ext cx="3671888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26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Fundamentals of Multimedia </a:t>
            </a:r>
            <a:r>
              <a:rPr lang="en-US" altLang="zh-CN" sz="1200">
                <a:solidFill>
                  <a:schemeClr val="tx1"/>
                </a:solidFill>
                <a:ea typeface="宋体" panose="02010600030101010101" pitchFamily="2" charset="-122"/>
              </a:rPr>
              <a:t>——</a:t>
            </a: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Color in Image and Video (2017 Spring)</a:t>
            </a:r>
          </a:p>
        </p:txBody>
      </p:sp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b="1" smtClean="0"/>
              <a:t>Answers</a:t>
            </a:r>
          </a:p>
        </p:txBody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/>
              <a:t>Color inkjet printers use the CMY model. When the cyan ink color is sprayed onto a sheet of white paper,</a:t>
            </a:r>
          </a:p>
          <a:p>
            <a:pPr lvl="1" eaLnBrk="1" hangingPunct="1"/>
            <a:r>
              <a:rPr lang="en-US" altLang="zh-CN" sz="2400"/>
              <a:t>Why does it look cyan under daylight?</a:t>
            </a:r>
          </a:p>
          <a:p>
            <a:pPr lvl="1" eaLnBrk="1" hangingPunct="1"/>
            <a:r>
              <a:rPr lang="en-US" altLang="zh-CN" sz="2400"/>
              <a:t>What color would it appear under a blue light? Why?</a:t>
            </a:r>
          </a:p>
          <a:p>
            <a:pPr eaLnBrk="1" hangingPunct="1"/>
            <a:endParaRPr lang="en-US" altLang="zh-CN" smtClean="0"/>
          </a:p>
        </p:txBody>
      </p:sp>
      <p:pic>
        <p:nvPicPr>
          <p:cNvPr id="12186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3716338"/>
            <a:ext cx="8135938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271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颜色模型转换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65395"/>
            <a:ext cx="10848528" cy="46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4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颜色模型转换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grpSp>
        <p:nvGrpSpPr>
          <p:cNvPr id="7" name="组合 6"/>
          <p:cNvGrpSpPr/>
          <p:nvPr/>
        </p:nvGrpSpPr>
        <p:grpSpPr>
          <a:xfrm>
            <a:off x="335360" y="1364284"/>
            <a:ext cx="11593288" cy="4896544"/>
            <a:chOff x="-51662" y="1771650"/>
            <a:chExt cx="12238899" cy="508240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2" y="1771650"/>
              <a:ext cx="12182475" cy="33147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1662" y="5159671"/>
              <a:ext cx="12192000" cy="1694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88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颜色模型转换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290547"/>
            <a:ext cx="11041137" cy="422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颜色模型转换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40" y="1174379"/>
            <a:ext cx="10776520" cy="518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3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颜色模型转换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grpSp>
        <p:nvGrpSpPr>
          <p:cNvPr id="7" name="组合 6"/>
          <p:cNvGrpSpPr/>
          <p:nvPr/>
        </p:nvGrpSpPr>
        <p:grpSpPr>
          <a:xfrm>
            <a:off x="695400" y="1268760"/>
            <a:ext cx="9264352" cy="4628914"/>
            <a:chOff x="695400" y="1268760"/>
            <a:chExt cx="9264352" cy="462891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400" y="1268760"/>
              <a:ext cx="9264352" cy="341019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520" y="4653136"/>
              <a:ext cx="5869856" cy="1244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8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颜色模型转换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196752"/>
            <a:ext cx="3662534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2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006699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Fundamentals of Multimedia </a:t>
            </a:r>
            <a:r>
              <a:rPr lang="en-US" altLang="zh-CN" sz="1200">
                <a:solidFill>
                  <a:srgbClr val="006699"/>
                </a:solidFill>
                <a:ea typeface="宋体" panose="02010600030101010101" pitchFamily="2" charset="-122"/>
              </a:rPr>
              <a:t>——</a:t>
            </a:r>
            <a:r>
              <a:rPr lang="en-US" altLang="zh-CN" sz="1200">
                <a:solidFill>
                  <a:srgbClr val="006699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Color in Image and Video (2017 Spring)</a:t>
            </a:r>
          </a:p>
        </p:txBody>
      </p:sp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b="1" smtClean="0"/>
              <a:t>1.1 </a:t>
            </a:r>
            <a:r>
              <a:rPr lang="en-US" altLang="zh-CN" sz="3200" b="1"/>
              <a:t>Light and Spectra</a:t>
            </a:r>
            <a:endParaRPr lang="en-US" altLang="zh-CN" b="1" smtClean="0"/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0089" y="1311276"/>
            <a:ext cx="5267325" cy="4638675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¨"/>
            </a:pPr>
            <a:r>
              <a:rPr lang="en-US" altLang="zh-CN" sz="2000"/>
              <a:t>Spectral Sensitivity of the Eye (Conti. )</a:t>
            </a:r>
            <a:endParaRPr lang="en-US" altLang="zh-CN" sz="2400"/>
          </a:p>
          <a:p>
            <a:pPr lvl="1" eaLnBrk="1" hangingPunct="1">
              <a:lnSpc>
                <a:spcPct val="90000"/>
              </a:lnSpc>
            </a:pPr>
            <a:r>
              <a:rPr lang="en-US" altLang="zh-CN" sz="1800">
                <a:solidFill>
                  <a:srgbClr val="FF3300"/>
                </a:solidFill>
              </a:rPr>
              <a:t>Rods</a:t>
            </a:r>
            <a:r>
              <a:rPr lang="en-US" altLang="zh-CN" sz="1800"/>
              <a:t> – broad range wavelengths, perception of</a:t>
            </a:r>
            <a:r>
              <a:rPr lang="en-US" altLang="zh-CN" sz="1800">
                <a:solidFill>
                  <a:srgbClr val="FF3300"/>
                </a:solidFill>
              </a:rPr>
              <a:t> Black-White</a:t>
            </a:r>
            <a:r>
              <a:rPr lang="en-US" altLang="zh-CN" sz="180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/>
              <a:t>About 6 million cones – color R:G:B=40:20:1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7104064" y="5445125"/>
            <a:ext cx="32400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FF33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Response in the eye to the falling light</a:t>
            </a:r>
          </a:p>
        </p:txBody>
      </p:sp>
      <p:pic>
        <p:nvPicPr>
          <p:cNvPr id="23558" name="Picture 6" descr="Cones and Rod sensitivity curv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3284538"/>
            <a:ext cx="38100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2135188" y="5589588"/>
            <a:ext cx="46085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FF33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Spectral Sensitivity of Rods and Cones</a:t>
            </a:r>
          </a:p>
        </p:txBody>
      </p:sp>
      <p:pic>
        <p:nvPicPr>
          <p:cNvPr id="23560" name="Picture 8" descr="retinal mosaic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2060575"/>
            <a:ext cx="34798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560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图像的点运算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262362"/>
            <a:ext cx="10632504" cy="319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图像的点运算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线性点运算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268760"/>
            <a:ext cx="10488488" cy="492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6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图像的点运算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线性点运算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151704"/>
            <a:ext cx="9597528" cy="513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图像的点运算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非线性点运算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04" y="1268760"/>
            <a:ext cx="11424592" cy="48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4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图像的点运算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非线性点运算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31" y="1307828"/>
            <a:ext cx="106870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2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图像的直方图特征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66" y="1412776"/>
            <a:ext cx="11344275" cy="183832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983432" y="3933056"/>
            <a:ext cx="9648865" cy="2143595"/>
            <a:chOff x="1017300" y="3573016"/>
            <a:chExt cx="9648865" cy="214359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440" y="3573016"/>
              <a:ext cx="9610725" cy="93345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300" y="4411711"/>
              <a:ext cx="6419850" cy="9144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1902" y="5278461"/>
              <a:ext cx="4933950" cy="438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55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图像的直方图特征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268760"/>
            <a:ext cx="5573256" cy="3528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1700808"/>
            <a:ext cx="5482816" cy="35557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521" y="1929070"/>
            <a:ext cx="6397517" cy="462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6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图像的直方图特征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47" y="1246924"/>
            <a:ext cx="111252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2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图像的直方图特征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直方图的性质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65" y="1988840"/>
            <a:ext cx="5307509" cy="16383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42006"/>
            <a:ext cx="5778426" cy="335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4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图像的点运算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直方图均衡化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412" y="1556792"/>
            <a:ext cx="10972800" cy="286335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700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Fundamentals of Multimedia </a:t>
            </a:r>
            <a:r>
              <a:rPr lang="en-US" altLang="zh-CN" sz="1200">
                <a:solidFill>
                  <a:schemeClr val="tx1"/>
                </a:solidFill>
                <a:ea typeface="宋体" panose="02010600030101010101" pitchFamily="2" charset="-122"/>
              </a:rPr>
              <a:t>——</a:t>
            </a: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Color in Image and Video (2017 Spring)</a:t>
            </a:r>
          </a:p>
        </p:txBody>
      </p:sp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1.3 Color-Matching Functions</a:t>
            </a:r>
          </a:p>
        </p:txBody>
      </p:sp>
      <p:sp>
        <p:nvSpPr>
          <p:cNvPr id="52228" name="Subtitle 2"/>
          <p:cNvSpPr>
            <a:spLocks/>
          </p:cNvSpPr>
          <p:nvPr/>
        </p:nvSpPr>
        <p:spPr bwMode="auto">
          <a:xfrm>
            <a:off x="1981200" y="898526"/>
            <a:ext cx="8229600" cy="548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70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70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70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70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70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70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70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70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700">
              <a:ea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US" altLang="zh-CN" sz="2700">
              <a:ea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US" altLang="zh-CN" sz="2700">
              <a:ea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zh-CN" sz="2700">
                <a:ea typeface="宋体" panose="02010600030101010101" pitchFamily="2" charset="-122"/>
              </a:rPr>
              <a:t>Fig. 4.8: colorimeter experiment.</a:t>
            </a:r>
            <a:endParaRPr lang="en-US" altLang="zh-CN" sz="2400">
              <a:ea typeface="宋体" panose="02010600030101010101" pitchFamily="2" charset="-122"/>
            </a:endParaRPr>
          </a:p>
        </p:txBody>
      </p:sp>
      <p:pic>
        <p:nvPicPr>
          <p:cNvPr id="52229" name="Picture 15" descr="colorimeter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41400"/>
            <a:ext cx="6948488" cy="488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7967663" y="2205038"/>
            <a:ext cx="2520950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Red: 700nm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Green: 546.1nm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Blue: 435.8nm</a:t>
            </a:r>
          </a:p>
        </p:txBody>
      </p:sp>
    </p:spTree>
    <p:extLst>
      <p:ext uri="{BB962C8B-B14F-4D97-AF65-F5344CB8AC3E}">
        <p14:creationId xmlns:p14="http://schemas.microsoft.com/office/powerpoint/2010/main" val="215964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图像的点运算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直方图均衡化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196752"/>
            <a:ext cx="9381811" cy="54291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5" y="2658934"/>
            <a:ext cx="4143571" cy="38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8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图像的点运算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直方图规定化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/>
              <a:t>http://fourier.eng.hmc.edu/e161/lectures/contrast_transform/node3.html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44" y="1203823"/>
            <a:ext cx="11305256" cy="289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9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图像的点运算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直方图规定化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29" y="1196752"/>
            <a:ext cx="8998558" cy="52565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177" y="2925099"/>
            <a:ext cx="4464496" cy="377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7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图像的点运算</a:t>
            </a:r>
            <a:r>
              <a:rPr lang="en-US" altLang="zh-CN" dirty="0"/>
              <a:t>——</a:t>
            </a:r>
            <a:r>
              <a:rPr lang="zh-CN" altLang="en-US" dirty="0"/>
              <a:t>直方图规定化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7170" name="Picture 2" descr="hist_specify_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276872"/>
            <a:ext cx="9604310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11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图像的点运算</a:t>
            </a:r>
            <a:r>
              <a:rPr lang="en-US" altLang="zh-CN" dirty="0"/>
              <a:t>——</a:t>
            </a:r>
            <a:r>
              <a:rPr lang="zh-CN" altLang="en-US" dirty="0"/>
              <a:t>直方图规定化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313033"/>
            <a:ext cx="88487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图像的点运算</a:t>
            </a:r>
            <a:r>
              <a:rPr lang="en-US" altLang="zh-CN" dirty="0"/>
              <a:t>——</a:t>
            </a:r>
            <a:r>
              <a:rPr lang="zh-CN" altLang="en-US" dirty="0"/>
              <a:t>直方图规定化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268760"/>
            <a:ext cx="69913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0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图像的点运算</a:t>
            </a:r>
            <a:r>
              <a:rPr lang="en-US" altLang="zh-CN" dirty="0"/>
              <a:t>——</a:t>
            </a:r>
            <a:r>
              <a:rPr lang="zh-CN" altLang="en-US" dirty="0"/>
              <a:t>直方图规定化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60668"/>
            <a:ext cx="6934200" cy="4733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204864"/>
            <a:ext cx="529562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7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图像的点运算</a:t>
            </a:r>
            <a:r>
              <a:rPr lang="en-US" altLang="zh-CN" dirty="0"/>
              <a:t>——</a:t>
            </a:r>
            <a:r>
              <a:rPr lang="zh-CN" altLang="en-US" dirty="0"/>
              <a:t>直方图规定化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2064" y="1844824"/>
            <a:ext cx="4352925" cy="315277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412776"/>
            <a:ext cx="6258984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8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图像的点运算</a:t>
            </a:r>
            <a:r>
              <a:rPr lang="en-US" altLang="zh-CN" dirty="0"/>
              <a:t>——</a:t>
            </a:r>
            <a:r>
              <a:rPr lang="zh-CN" altLang="en-US" dirty="0"/>
              <a:t>直方图规定化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8194" name="Picture 2" descr="HistogramEqS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234859"/>
            <a:ext cx="6332167" cy="532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42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利用直方图做</a:t>
            </a:r>
            <a:r>
              <a:rPr lang="zh-CN" altLang="en-US" smtClean="0"/>
              <a:t>相似图像</a:t>
            </a:r>
            <a:r>
              <a:rPr lang="zh-CN" altLang="en-US"/>
              <a:t>匹配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第一步：计算图像直方图</a:t>
            </a:r>
            <a:endParaRPr lang="en-US" altLang="zh-CN" dirty="0" smtClean="0"/>
          </a:p>
          <a:p>
            <a:r>
              <a:rPr lang="zh-CN" altLang="en-US" dirty="0"/>
              <a:t>第二</a:t>
            </a:r>
            <a:r>
              <a:rPr lang="zh-CN" altLang="en-US" dirty="0" smtClean="0"/>
              <a:t>部：图像相似度计算（巴氏系数计算）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7170" name="Picture 2" descr="http://my.csdn.net/uploads/201207/22/1342925221_587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2276872"/>
            <a:ext cx="3031299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01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Fundamentals of Multimedia </a:t>
            </a:r>
            <a:r>
              <a:rPr lang="en-US" altLang="zh-CN" sz="1200">
                <a:solidFill>
                  <a:schemeClr val="tx1"/>
                </a:solidFill>
                <a:ea typeface="宋体" panose="02010600030101010101" pitchFamily="2" charset="-122"/>
              </a:rPr>
              <a:t>——</a:t>
            </a: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Color in Image and Video (2017 Spring)</a:t>
            </a:r>
          </a:p>
        </p:txBody>
      </p:sp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1.3 Color-Matching Functions</a:t>
            </a:r>
          </a:p>
        </p:txBody>
      </p:sp>
      <p:sp>
        <p:nvSpPr>
          <p:cNvPr id="54276" name="Subtitle 2"/>
          <p:cNvSpPr>
            <a:spLocks/>
          </p:cNvSpPr>
          <p:nvPr/>
        </p:nvSpPr>
        <p:spPr bwMode="auto">
          <a:xfrm>
            <a:off x="1919288" y="1052514"/>
            <a:ext cx="822960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CA" altLang="zh-CN" sz="2500">
                <a:ea typeface="宋体" panose="02010600030101010101" pitchFamily="2" charset="-122"/>
              </a:rPr>
              <a:t>• </a:t>
            </a:r>
            <a:r>
              <a:rPr lang="en-CA" altLang="zh-CN" sz="2400">
                <a:ea typeface="宋体" panose="02010600030101010101" pitchFamily="2" charset="-122"/>
              </a:rPr>
              <a:t>The amounts of R, G, and B the subject selects to match each single-wavelength light forms the </a:t>
            </a:r>
            <a:r>
              <a:rPr lang="en-CA" altLang="zh-CN" sz="2400" i="1">
                <a:ea typeface="宋体" panose="02010600030101010101" pitchFamily="2" charset="-122"/>
              </a:rPr>
              <a:t>color-matching curves</a:t>
            </a:r>
            <a:r>
              <a:rPr lang="en-CA" altLang="zh-CN" sz="2400">
                <a:ea typeface="宋体" panose="02010600030101010101" pitchFamily="2" charset="-122"/>
              </a:rPr>
              <a:t>.  These are denoted                        and are shown in Fig. 4.9.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CA" altLang="zh-CN" sz="240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CA" altLang="zh-CN" sz="250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CA" altLang="zh-CN" sz="250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CA" altLang="zh-CN" sz="250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CA" altLang="zh-CN" sz="250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CA" altLang="zh-CN" sz="250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CA" altLang="zh-CN" sz="250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CA" altLang="zh-CN" sz="250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CA" altLang="zh-CN" sz="2500">
              <a:ea typeface="宋体" panose="02010600030101010101" pitchFamily="2" charset="-122"/>
            </a:endParaRPr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en-CA" altLang="zh-CN" sz="2500">
              <a:ea typeface="宋体" panose="02010600030101010101" pitchFamily="2" charset="-122"/>
            </a:endParaRP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CA" altLang="zh-CN" sz="2500"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54277" name="Rectangle 6"/>
          <p:cNvSpPr>
            <a:spLocks noChangeArrowheads="1"/>
          </p:cNvSpPr>
          <p:nvPr/>
        </p:nvSpPr>
        <p:spPr bwMode="auto">
          <a:xfrm>
            <a:off x="3624693" y="5949950"/>
            <a:ext cx="5196614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zh-CN" sz="1800">
                <a:latin typeface="Verdana" panose="020B0604030504040204" pitchFamily="34" charset="0"/>
                <a:ea typeface="宋体" panose="02010600030101010101" pitchFamily="2" charset="-122"/>
              </a:rPr>
              <a:t>Fig. 4.9: CIE RGB color-matching functions</a:t>
            </a:r>
            <a:endParaRPr lang="en-US" altLang="zh-CN" sz="18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5427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1" y="2349501"/>
            <a:ext cx="5616575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4279" name="Object 1"/>
          <p:cNvGraphicFramePr>
            <a:graphicFrameLocks noGrp="1" noChangeAspect="1"/>
          </p:cNvGraphicFramePr>
          <p:nvPr>
            <p:ph idx="1"/>
          </p:nvPr>
        </p:nvGraphicFramePr>
        <p:xfrm>
          <a:off x="6167439" y="1628775"/>
          <a:ext cx="1800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Equation" r:id="rId5" imgW="1040948" imgH="228501" progId="">
                  <p:embed/>
                </p:oleObj>
              </mc:Choice>
              <mc:Fallback>
                <p:oleObj name="Equation" r:id="rId5" imgW="1040948" imgH="22850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7439" y="1628775"/>
                        <a:ext cx="1800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720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利用直方图做相似图像识别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pic>
        <p:nvPicPr>
          <p:cNvPr id="8194" name="Picture 2" descr="http://my.csdn.net/uploads/201207/22/1342888573_676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263327"/>
            <a:ext cx="7704856" cy="494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my.csdn.net/uploads/201207/22/1342888624_85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56" y="1263327"/>
            <a:ext cx="7774205" cy="509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21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课程实验大作业之一：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相似书法字检索：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6F01-11C2-4B64-9D70-BDE5F31E3186}" type="slidenum"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51</a:t>
            </a:fld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814828"/>
            <a:ext cx="5630416" cy="19187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814828"/>
            <a:ext cx="5616624" cy="18969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976959"/>
            <a:ext cx="5774432" cy="19671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69" y="3986047"/>
            <a:ext cx="5927913" cy="195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8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Fundamentals of Multimedia </a:t>
            </a:r>
            <a:r>
              <a:rPr lang="en-US" altLang="zh-CN" sz="1200">
                <a:solidFill>
                  <a:schemeClr val="tx1"/>
                </a:solidFill>
                <a:ea typeface="宋体" panose="02010600030101010101" pitchFamily="2" charset="-122"/>
              </a:rPr>
              <a:t>——</a:t>
            </a: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Color in Image and Video (2017 Spring)</a:t>
            </a:r>
          </a:p>
        </p:txBody>
      </p:sp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1.3 Color-Matching Functions</a:t>
            </a:r>
          </a:p>
        </p:txBody>
      </p:sp>
      <p:sp>
        <p:nvSpPr>
          <p:cNvPr id="56324" name="Subtitle 2"/>
          <p:cNvSpPr>
            <a:spLocks/>
          </p:cNvSpPr>
          <p:nvPr/>
        </p:nvSpPr>
        <p:spPr bwMode="auto">
          <a:xfrm>
            <a:off x="1898650" y="1268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CA" altLang="zh-CN" sz="2500">
                <a:ea typeface="宋体" panose="02010600030101010101" pitchFamily="2" charset="-122"/>
              </a:rPr>
              <a:t>• Since the          color-matching curve has a negative lobe, a set of fictitious primaries were devised that lead to color-matching functions with only positives values.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CA" altLang="zh-CN" sz="250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CA" altLang="zh-CN" sz="2200">
                <a:ea typeface="宋体" panose="02010600030101010101" pitchFamily="2" charset="-122"/>
              </a:rPr>
              <a:t>(a) The resulting curves are shown in Fig. 4.10; these are usually referred to as the color-matching functions.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CA" altLang="zh-CN" sz="220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CA" altLang="zh-CN" sz="2200">
                <a:ea typeface="宋体" panose="02010600030101010101" pitchFamily="2" charset="-122"/>
              </a:rPr>
              <a:t>(b) They are a 3 × 3 matrix away from              curves, and are </a:t>
            </a:r>
            <a:r>
              <a:rPr lang="en-US" altLang="zh-CN" sz="2200">
                <a:ea typeface="宋体" panose="02010600030101010101" pitchFamily="2" charset="-122"/>
              </a:rPr>
              <a:t>denoted </a:t>
            </a:r>
            <a:r>
              <a:rPr lang="en-CA" altLang="zh-CN" sz="2200">
                <a:ea typeface="宋体" panose="02010600030101010101" pitchFamily="2" charset="-122"/>
              </a:rPr>
              <a:t>                            </a:t>
            </a:r>
            <a:r>
              <a:rPr lang="en-US" altLang="zh-CN" sz="2200">
                <a:ea typeface="宋体" panose="02010600030101010101" pitchFamily="2" charset="-122"/>
              </a:rPr>
              <a:t>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zh-CN" sz="220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CA" altLang="zh-CN" sz="2200">
                <a:ea typeface="宋体" panose="02010600030101010101" pitchFamily="2" charset="-122"/>
              </a:rPr>
              <a:t>(c) The matrix is chosen such that the middle standard color-matching function           exactly equals the luminous-efficiency curve </a:t>
            </a:r>
            <a:r>
              <a:rPr lang="en-CA" altLang="zh-CN" sz="22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CA" altLang="zh-CN" sz="2200">
                <a:ea typeface="宋体" panose="02010600030101010101" pitchFamily="2" charset="-122"/>
              </a:rPr>
              <a:t>(</a:t>
            </a:r>
            <a:r>
              <a:rPr lang="el-GR" altLang="zh-CN" sz="2200"/>
              <a:t>λ</a:t>
            </a:r>
            <a:r>
              <a:rPr lang="en-CA" altLang="zh-CN" sz="2200">
                <a:ea typeface="宋体" panose="02010600030101010101" pitchFamily="2" charset="-122"/>
              </a:rPr>
              <a:t>) shown in Fig. 4.3.</a:t>
            </a:r>
            <a:endParaRPr lang="en-US" altLang="zh-CN" sz="2200">
              <a:ea typeface="宋体" panose="02010600030101010101" pitchFamily="2" charset="-122"/>
            </a:endParaRPr>
          </a:p>
        </p:txBody>
      </p:sp>
      <p:graphicFrame>
        <p:nvGraphicFramePr>
          <p:cNvPr id="56325" name="Object 1"/>
          <p:cNvGraphicFramePr>
            <a:graphicFrameLocks noChangeAspect="1"/>
          </p:cNvGraphicFramePr>
          <p:nvPr/>
        </p:nvGraphicFramePr>
        <p:xfrm>
          <a:off x="3719514" y="1341439"/>
          <a:ext cx="5619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" name="Equation" r:id="rId4" imgW="330057" imgH="203112" progId="">
                  <p:embed/>
                </p:oleObj>
              </mc:Choice>
              <mc:Fallback>
                <p:oleObj name="Equation" r:id="rId4" imgW="330057" imgH="20311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9514" y="1341439"/>
                        <a:ext cx="56197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2"/>
          <p:cNvGraphicFramePr>
            <a:graphicFrameLocks noChangeAspect="1"/>
          </p:cNvGraphicFramePr>
          <p:nvPr/>
        </p:nvGraphicFramePr>
        <p:xfrm>
          <a:off x="7346951" y="3789363"/>
          <a:ext cx="836613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" name="Equation" r:id="rId6" imgW="431613" imgH="228501" progId="">
                  <p:embed/>
                </p:oleObj>
              </mc:Choice>
              <mc:Fallback>
                <p:oleObj name="Equation" r:id="rId6" imgW="431613" imgH="22850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6951" y="3789363"/>
                        <a:ext cx="836613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7" name="Object 3"/>
          <p:cNvGraphicFramePr>
            <a:graphicFrameLocks noChangeAspect="1"/>
          </p:cNvGraphicFramePr>
          <p:nvPr/>
        </p:nvGraphicFramePr>
        <p:xfrm>
          <a:off x="4295775" y="4149726"/>
          <a:ext cx="17526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6" name="Equation" r:id="rId8" imgW="1028254" imgH="203112" progId="">
                  <p:embed/>
                </p:oleObj>
              </mc:Choice>
              <mc:Fallback>
                <p:oleObj name="Equation" r:id="rId8" imgW="1028254" imgH="20311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5775" y="4149726"/>
                        <a:ext cx="175260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5016501" y="5032376"/>
          <a:ext cx="576263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7" name="Equation" r:id="rId10" imgW="342751" imgH="203112" progId="">
                  <p:embed/>
                </p:oleObj>
              </mc:Choice>
              <mc:Fallback>
                <p:oleObj name="Equation" r:id="rId10" imgW="342751" imgH="20311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1" y="5032376"/>
                        <a:ext cx="576263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162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Fundamentals of Multimedia </a:t>
            </a:r>
            <a:r>
              <a:rPr lang="en-US" altLang="zh-CN" sz="1200">
                <a:solidFill>
                  <a:schemeClr val="tx1"/>
                </a:solidFill>
                <a:ea typeface="宋体" panose="02010600030101010101" pitchFamily="2" charset="-122"/>
              </a:rPr>
              <a:t>——</a:t>
            </a: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Color in Image and Video (2017 Spring)</a:t>
            </a:r>
          </a:p>
        </p:txBody>
      </p:sp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1.3 Color-Matching Functions</a:t>
            </a:r>
          </a:p>
        </p:txBody>
      </p:sp>
      <p:pic>
        <p:nvPicPr>
          <p:cNvPr id="58372" name="Picture 4" descr="325px-CIE1931_XYZCM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1196976"/>
            <a:ext cx="5400675" cy="405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8373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7608889" y="1268413"/>
          <a:ext cx="2663825" cy="192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Equation" r:id="rId5" imgW="1231366" imgH="888614" progId="">
                  <p:embed/>
                </p:oleObj>
              </mc:Choice>
              <mc:Fallback>
                <p:oleObj name="Equation" r:id="rId5" imgW="1231366" imgH="88861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8889" y="1268413"/>
                        <a:ext cx="2663825" cy="192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4" name="Text Box 7"/>
          <p:cNvSpPr txBox="1">
            <a:spLocks noChangeArrowheads="1"/>
          </p:cNvSpPr>
          <p:nvPr/>
        </p:nvSpPr>
        <p:spPr bwMode="auto">
          <a:xfrm>
            <a:off x="2246369" y="5445125"/>
            <a:ext cx="7243650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CIE standard color-matching functions: CIE XYZ Color Space</a:t>
            </a:r>
          </a:p>
        </p:txBody>
      </p:sp>
    </p:spTree>
    <p:extLst>
      <p:ext uri="{BB962C8B-B14F-4D97-AF65-F5344CB8AC3E}">
        <p14:creationId xmlns:p14="http://schemas.microsoft.com/office/powerpoint/2010/main" val="219485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Fundamentals of Multimedia </a:t>
            </a:r>
            <a:r>
              <a:rPr lang="en-US" altLang="zh-CN" sz="1200">
                <a:solidFill>
                  <a:schemeClr val="tx1"/>
                </a:solidFill>
                <a:ea typeface="宋体" panose="02010600030101010101" pitchFamily="2" charset="-122"/>
              </a:rPr>
              <a:t>——</a:t>
            </a: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Color in Image and Video (2017 Spring)</a:t>
            </a:r>
          </a:p>
        </p:txBody>
      </p:sp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 smtClean="0"/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38" y="1052513"/>
            <a:ext cx="6767512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30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页脚占位符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Fundamentals of Multimedia </a:t>
            </a:r>
            <a:r>
              <a:rPr lang="en-US" altLang="zh-CN" sz="1200">
                <a:solidFill>
                  <a:schemeClr val="tx1"/>
                </a:solidFill>
                <a:ea typeface="宋体" panose="02010600030101010101" pitchFamily="2" charset="-122"/>
              </a:rPr>
              <a:t>——</a:t>
            </a:r>
            <a:r>
              <a:rPr lang="en-US" altLang="zh-CN" sz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Color in Image and Video (2017 Spring)</a:t>
            </a:r>
          </a:p>
        </p:txBody>
      </p:sp>
      <p:pic>
        <p:nvPicPr>
          <p:cNvPr id="62467" name="Picture 2" descr="FullIm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864" y="2209801"/>
            <a:ext cx="4738687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Text Box 3"/>
          <p:cNvSpPr txBox="1">
            <a:spLocks noChangeArrowheads="1"/>
          </p:cNvSpPr>
          <p:nvPr/>
        </p:nvSpPr>
        <p:spPr bwMode="auto">
          <a:xfrm>
            <a:off x="3154364" y="5638801"/>
            <a:ext cx="5883275" cy="48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Dale Purves, R. Beau Lotto, Surajit Nundy, “Why We See What We Do”,  </a:t>
            </a:r>
            <a:r>
              <a:rPr lang="en-US" altLang="zh-CN" sz="1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American Scientist</a:t>
            </a:r>
            <a:r>
              <a:rPr lang="en-US" altLang="zh-CN" sz="1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Volume 90, No. 3, May-June 2002</a:t>
            </a:r>
          </a:p>
        </p:txBody>
      </p:sp>
      <p:sp>
        <p:nvSpPr>
          <p:cNvPr id="390148" name="Rectangle 4"/>
          <p:cNvSpPr>
            <a:spLocks noGrp="1" noChangeArrowheads="1"/>
          </p:cNvSpPr>
          <p:nvPr>
            <p:ph type="title"/>
          </p:nvPr>
        </p:nvSpPr>
        <p:spPr>
          <a:xfrm>
            <a:off x="2019300" y="1181100"/>
            <a:ext cx="8153400" cy="723900"/>
          </a:xfrm>
        </p:spPr>
        <p:txBody>
          <a:bodyPr vert="horz" wrap="square" lIns="92053" tIns="46028" rIns="92053" bIns="46028" numCol="1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altLang="zh-CN" sz="3200">
                <a:ea typeface="宋体" pitchFamily="2" charset="-122"/>
              </a:rPr>
              <a:t>Color Perception: the Cornsweet Effect</a:t>
            </a:r>
          </a:p>
        </p:txBody>
      </p:sp>
      <p:sp>
        <p:nvSpPr>
          <p:cNvPr id="62470" name="Text Box 5"/>
          <p:cNvSpPr txBox="1">
            <a:spLocks noChangeArrowheads="1"/>
          </p:cNvSpPr>
          <p:nvPr/>
        </p:nvSpPr>
        <p:spPr bwMode="auto">
          <a:xfrm>
            <a:off x="9257322" y="4953000"/>
            <a:ext cx="724878" cy="286232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53882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Right?</a:t>
            </a:r>
          </a:p>
        </p:txBody>
      </p:sp>
      <p:sp>
        <p:nvSpPr>
          <p:cNvPr id="62471" name="AutoShape 6"/>
          <p:cNvSpPr>
            <a:spLocks noChangeArrowheads="1"/>
          </p:cNvSpPr>
          <p:nvPr/>
        </p:nvSpPr>
        <p:spPr bwMode="auto">
          <a:xfrm>
            <a:off x="7923214" y="3429001"/>
            <a:ext cx="2058987" cy="518761"/>
          </a:xfrm>
          <a:prstGeom prst="leftArrow">
            <a:avLst>
              <a:gd name="adj1" fmla="val 54685"/>
              <a:gd name="adj2" fmla="val 73978"/>
            </a:avLst>
          </a:prstGeom>
          <a:solidFill>
            <a:srgbClr val="FFFF99"/>
          </a:solidFill>
          <a:ln>
            <a:noFill/>
          </a:ln>
          <a:effectLst>
            <a:outerShdw dist="40161" dir="6506097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top is darker…</a:t>
            </a:r>
          </a:p>
        </p:txBody>
      </p:sp>
      <p:sp>
        <p:nvSpPr>
          <p:cNvPr id="62472" name="AutoShape 7"/>
          <p:cNvSpPr>
            <a:spLocks noChangeArrowheads="1"/>
          </p:cNvSpPr>
          <p:nvPr/>
        </p:nvSpPr>
        <p:spPr bwMode="auto">
          <a:xfrm>
            <a:off x="7924800" y="4191001"/>
            <a:ext cx="2058988" cy="518761"/>
          </a:xfrm>
          <a:prstGeom prst="leftArrow">
            <a:avLst>
              <a:gd name="adj1" fmla="val 54685"/>
              <a:gd name="adj2" fmla="val 73978"/>
            </a:avLst>
          </a:prstGeom>
          <a:solidFill>
            <a:srgbClr val="FFFF99"/>
          </a:solidFill>
          <a:ln>
            <a:noFill/>
          </a:ln>
          <a:effectLst>
            <a:outerShdw dist="40161" dir="6506097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…than the bottom,</a:t>
            </a:r>
          </a:p>
        </p:txBody>
      </p:sp>
    </p:spTree>
    <p:extLst>
      <p:ext uri="{BB962C8B-B14F-4D97-AF65-F5344CB8AC3E}">
        <p14:creationId xmlns:p14="http://schemas.microsoft.com/office/powerpoint/2010/main" val="326957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管人员">
  <a:themeElements>
    <a:clrScheme name="主管人员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lloons">
  <a:themeElements>
    <a:clrScheme name="Balloons 8">
      <a:dk1>
        <a:srgbClr val="006699"/>
      </a:dk1>
      <a:lt1>
        <a:srgbClr val="FFFFFF"/>
      </a:lt1>
      <a:dk2>
        <a:srgbClr val="006666"/>
      </a:dk2>
      <a:lt2>
        <a:srgbClr val="FFFFCC"/>
      </a:lt2>
      <a:accent1>
        <a:srgbClr val="EDFAD2"/>
      </a:accent1>
      <a:accent2>
        <a:srgbClr val="EBF7FF"/>
      </a:accent2>
      <a:accent3>
        <a:srgbClr val="FFFFFF"/>
      </a:accent3>
      <a:accent4>
        <a:srgbClr val="005682"/>
      </a:accent4>
      <a:accent5>
        <a:srgbClr val="F4FCE5"/>
      </a:accent5>
      <a:accent6>
        <a:srgbClr val="D5E0E7"/>
      </a:accent6>
      <a:hlink>
        <a:srgbClr val="CC99FF"/>
      </a:hlink>
      <a:folHlink>
        <a:srgbClr val="F2DFFD"/>
      </a:folHlink>
    </a:clrScheme>
    <a:fontScheme name="Balloons">
      <a:majorFont>
        <a:latin typeface="Verdana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lnDef>
  </a:objectDefaults>
  <a:extraClrSchemeLst>
    <a:extraClrScheme>
      <a:clrScheme name="Balloons 1">
        <a:dk1>
          <a:srgbClr val="9900CC"/>
        </a:dk1>
        <a:lt1>
          <a:srgbClr val="FFFFCC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660066"/>
        </a:accent2>
        <a:accent3>
          <a:srgbClr val="AAAAAA"/>
        </a:accent3>
        <a:accent4>
          <a:srgbClr val="DADAAE"/>
        </a:accent4>
        <a:accent5>
          <a:srgbClr val="B8B8CA"/>
        </a:accent5>
        <a:accent6>
          <a:srgbClr val="5C005C"/>
        </a:accent6>
        <a:hlink>
          <a:srgbClr val="CC00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2">
        <a:dk1>
          <a:srgbClr val="990033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E78A00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3">
        <a:dk1>
          <a:srgbClr val="CCCCFF"/>
        </a:dk1>
        <a:lt1>
          <a:srgbClr val="FFFFCC"/>
        </a:lt1>
        <a:dk2>
          <a:srgbClr val="000000"/>
        </a:dk2>
        <a:lt2>
          <a:srgbClr val="FFFFFF"/>
        </a:lt2>
        <a:accent1>
          <a:srgbClr val="9999FF"/>
        </a:accent1>
        <a:accent2>
          <a:srgbClr val="33CCCC"/>
        </a:accent2>
        <a:accent3>
          <a:srgbClr val="AAAAAA"/>
        </a:accent3>
        <a:accent4>
          <a:srgbClr val="DADAAE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4">
        <a:dk1>
          <a:srgbClr val="000000"/>
        </a:dk1>
        <a:lt1>
          <a:srgbClr val="F8F8F8"/>
        </a:lt1>
        <a:dk2>
          <a:srgbClr val="800000"/>
        </a:dk2>
        <a:lt2>
          <a:srgbClr val="FFFFFF"/>
        </a:lt2>
        <a:accent1>
          <a:srgbClr val="FF3300"/>
        </a:accent1>
        <a:accent2>
          <a:srgbClr val="FF5050"/>
        </a:accent2>
        <a:accent3>
          <a:srgbClr val="C0AAAA"/>
        </a:accent3>
        <a:accent4>
          <a:srgbClr val="D4D4D4"/>
        </a:accent4>
        <a:accent5>
          <a:srgbClr val="FFADAA"/>
        </a:accent5>
        <a:accent6>
          <a:srgbClr val="E74848"/>
        </a:accent6>
        <a:hlink>
          <a:srgbClr val="FF99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5">
        <a:dk1>
          <a:srgbClr val="666699"/>
        </a:dk1>
        <a:lt1>
          <a:srgbClr val="FFFFFF"/>
        </a:lt1>
        <a:dk2>
          <a:srgbClr val="000066"/>
        </a:dk2>
        <a:lt2>
          <a:srgbClr val="CCECFF"/>
        </a:lt2>
        <a:accent1>
          <a:srgbClr val="009999"/>
        </a:accent1>
        <a:accent2>
          <a:srgbClr val="0099CC"/>
        </a:accent2>
        <a:accent3>
          <a:srgbClr val="AAAAB8"/>
        </a:accent3>
        <a:accent4>
          <a:srgbClr val="DADADA"/>
        </a:accent4>
        <a:accent5>
          <a:srgbClr val="AACACA"/>
        </a:accent5>
        <a:accent6>
          <a:srgbClr val="008AB9"/>
        </a:accent6>
        <a:hlink>
          <a:srgbClr val="CC99FF"/>
        </a:hlink>
        <a:folHlink>
          <a:srgbClr val="3366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6">
        <a:dk1>
          <a:srgbClr val="99CC00"/>
        </a:dk1>
        <a:lt1>
          <a:srgbClr val="FFFFFF"/>
        </a:lt1>
        <a:dk2>
          <a:srgbClr val="009900"/>
        </a:dk2>
        <a:lt2>
          <a:srgbClr val="FFFF99"/>
        </a:lt2>
        <a:accent1>
          <a:srgbClr val="336600"/>
        </a:accent1>
        <a:accent2>
          <a:srgbClr val="008000"/>
        </a:accent2>
        <a:accent3>
          <a:srgbClr val="AACAAA"/>
        </a:accent3>
        <a:accent4>
          <a:srgbClr val="DADADA"/>
        </a:accent4>
        <a:accent5>
          <a:srgbClr val="ADB8AA"/>
        </a:accent5>
        <a:accent6>
          <a:srgbClr val="007300"/>
        </a:accent6>
        <a:hlink>
          <a:srgbClr val="CCCC00"/>
        </a:hlink>
        <a:folHlink>
          <a:srgbClr val="33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7">
        <a:dk1>
          <a:srgbClr val="000066"/>
        </a:dk1>
        <a:lt1>
          <a:srgbClr val="E1F4FF"/>
        </a:lt1>
        <a:dk2>
          <a:srgbClr val="000066"/>
        </a:dk2>
        <a:lt2>
          <a:srgbClr val="CCCCFF"/>
        </a:lt2>
        <a:accent1>
          <a:srgbClr val="9999FF"/>
        </a:accent1>
        <a:accent2>
          <a:srgbClr val="33CCCC"/>
        </a:accent2>
        <a:accent3>
          <a:srgbClr val="EEF8FF"/>
        </a:accent3>
        <a:accent4>
          <a:srgbClr val="000056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loons 8">
        <a:dk1>
          <a:srgbClr val="006699"/>
        </a:dk1>
        <a:lt1>
          <a:srgbClr val="FFFFFF"/>
        </a:lt1>
        <a:dk2>
          <a:srgbClr val="006666"/>
        </a:dk2>
        <a:lt2>
          <a:srgbClr val="FFFFCC"/>
        </a:lt2>
        <a:accent1>
          <a:srgbClr val="EDFAD2"/>
        </a:accent1>
        <a:accent2>
          <a:srgbClr val="EBF7FF"/>
        </a:accent2>
        <a:accent3>
          <a:srgbClr val="FFFFFF"/>
        </a:accent3>
        <a:accent4>
          <a:srgbClr val="005682"/>
        </a:accent4>
        <a:accent5>
          <a:srgbClr val="F4FCE5"/>
        </a:accent5>
        <a:accent6>
          <a:srgbClr val="D5E0E7"/>
        </a:accent6>
        <a:hlink>
          <a:srgbClr val="CC99FF"/>
        </a:hlink>
        <a:folHlink>
          <a:srgbClr val="F2DF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loons 9">
        <a:dk1>
          <a:srgbClr val="000000"/>
        </a:dk1>
        <a:lt1>
          <a:srgbClr val="FFFFFF"/>
        </a:lt1>
        <a:dk2>
          <a:srgbClr val="000000"/>
        </a:dk2>
        <a:lt2>
          <a:srgbClr val="FFCC99"/>
        </a:lt2>
        <a:accent1>
          <a:srgbClr val="FF9900"/>
        </a:accent1>
        <a:accent2>
          <a:srgbClr val="FF99CC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8AB9"/>
        </a:accent6>
        <a:hlink>
          <a:srgbClr val="FF9999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24506</TotalTime>
  <Words>1283</Words>
  <Application>Microsoft Office PowerPoint</Application>
  <PresentationFormat>宽屏</PresentationFormat>
  <Paragraphs>245</Paragraphs>
  <Slides>51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68" baseType="lpstr">
      <vt:lpstr>黑体</vt:lpstr>
      <vt:lpstr>楷体_GB2312</vt:lpstr>
      <vt:lpstr>宋体</vt:lpstr>
      <vt:lpstr>微软雅黑</vt:lpstr>
      <vt:lpstr>幼圆</vt:lpstr>
      <vt:lpstr>Arial</vt:lpstr>
      <vt:lpstr>Century Gothic</vt:lpstr>
      <vt:lpstr>Comic Sans MS</vt:lpstr>
      <vt:lpstr>Courier New</vt:lpstr>
      <vt:lpstr>Palatino Linotype</vt:lpstr>
      <vt:lpstr>Times New Roman</vt:lpstr>
      <vt:lpstr>Verdana</vt:lpstr>
      <vt:lpstr>Wingdings</vt:lpstr>
      <vt:lpstr>主管人员</vt:lpstr>
      <vt:lpstr>Balloons</vt:lpstr>
      <vt:lpstr>Equation</vt:lpstr>
      <vt:lpstr>公式</vt:lpstr>
      <vt:lpstr>颜色转换模型及点运算</vt:lpstr>
      <vt:lpstr>内容提要</vt:lpstr>
      <vt:lpstr>1.1 Light and Spectra</vt:lpstr>
      <vt:lpstr>1.3 Color-Matching Functions</vt:lpstr>
      <vt:lpstr>1.3 Color-Matching Functions</vt:lpstr>
      <vt:lpstr>1.3 Color-Matching Functions</vt:lpstr>
      <vt:lpstr>1.3 Color-Matching Functions</vt:lpstr>
      <vt:lpstr>PowerPoint 演示文稿</vt:lpstr>
      <vt:lpstr>Color Perception: the Cornsweet Effect</vt:lpstr>
      <vt:lpstr>Color Perception: the Cornsweet Effect</vt:lpstr>
      <vt:lpstr>Color Perception: the Cornsweet Effect</vt:lpstr>
      <vt:lpstr>Brightness Perception</vt:lpstr>
      <vt:lpstr>1.4 L*a*b*(CIELAB) Color Model</vt:lpstr>
      <vt:lpstr>1.5 L*a*b*(CIELAB) Color Model</vt:lpstr>
      <vt:lpstr>1.3 L*a*b*(CIELAB) Color Model</vt:lpstr>
      <vt:lpstr>1.3 L*a*b*(CIELAB) Color Model</vt:lpstr>
      <vt:lpstr>1.4 Other color models</vt:lpstr>
      <vt:lpstr>1.4 Other color models</vt:lpstr>
      <vt:lpstr>2. Color Models in Images</vt:lpstr>
      <vt:lpstr>2.2 Subtractive Color: CMY</vt:lpstr>
      <vt:lpstr>2.3 Transformation from RBG to CMY</vt:lpstr>
      <vt:lpstr>2.4 Under color Removal : CMYK</vt:lpstr>
      <vt:lpstr>Answers</vt:lpstr>
      <vt:lpstr>颜色模型转换</vt:lpstr>
      <vt:lpstr>颜色模型转换</vt:lpstr>
      <vt:lpstr>颜色模型转换</vt:lpstr>
      <vt:lpstr>颜色模型转换</vt:lpstr>
      <vt:lpstr>颜色模型转换</vt:lpstr>
      <vt:lpstr>颜色模型转换</vt:lpstr>
      <vt:lpstr>图像的点运算</vt:lpstr>
      <vt:lpstr>图像的点运算——线性点运算</vt:lpstr>
      <vt:lpstr>图像的点运算——线性点运算</vt:lpstr>
      <vt:lpstr>图像的点运算——非线性点运算</vt:lpstr>
      <vt:lpstr>图像的点运算——非线性点运算</vt:lpstr>
      <vt:lpstr>图像的直方图特征</vt:lpstr>
      <vt:lpstr>图像的直方图特征</vt:lpstr>
      <vt:lpstr>图像的直方图特征</vt:lpstr>
      <vt:lpstr>图像的直方图特征</vt:lpstr>
      <vt:lpstr>图像的点运算——直方图均衡化</vt:lpstr>
      <vt:lpstr>图像的点运算——直方图均衡化</vt:lpstr>
      <vt:lpstr>图像的点运算——直方图规定化</vt:lpstr>
      <vt:lpstr>图像的点运算——直方图规定化</vt:lpstr>
      <vt:lpstr>图像的点运算——直方图规定化</vt:lpstr>
      <vt:lpstr>图像的点运算——直方图规定化</vt:lpstr>
      <vt:lpstr>图像的点运算——直方图规定化</vt:lpstr>
      <vt:lpstr>图像的点运算——直方图规定化</vt:lpstr>
      <vt:lpstr>图像的点运算——直方图规定化</vt:lpstr>
      <vt:lpstr>图像的点运算——直方图规定化</vt:lpstr>
      <vt:lpstr>利用直方图做相似图像匹配</vt:lpstr>
      <vt:lpstr>利用直方图做相似图像识别</vt:lpstr>
      <vt:lpstr>课程实验大作业之一：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Understanding and Retrieval for Cross-Media</dc:title>
  <dc:creator>WuFei</dc:creator>
  <cp:lastModifiedBy>Junx</cp:lastModifiedBy>
  <cp:revision>3963</cp:revision>
  <dcterms:created xsi:type="dcterms:W3CDTF">2006-01-19T05:42:51Z</dcterms:created>
  <dcterms:modified xsi:type="dcterms:W3CDTF">2021-07-07T07:34:54Z</dcterms:modified>
</cp:coreProperties>
</file>